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4"/>
  </p:sldMasterIdLst>
  <p:notesMasterIdLst>
    <p:notesMasterId r:id="rId47"/>
  </p:notesMasterIdLst>
  <p:handoutMasterIdLst>
    <p:handoutMasterId r:id="rId48"/>
  </p:handoutMasterIdLst>
  <p:sldIdLst>
    <p:sldId id="2172" r:id="rId5"/>
    <p:sldId id="2212" r:id="rId6"/>
    <p:sldId id="2211" r:id="rId7"/>
    <p:sldId id="2215" r:id="rId8"/>
    <p:sldId id="2216" r:id="rId9"/>
    <p:sldId id="2184" r:id="rId10"/>
    <p:sldId id="2217" r:id="rId11"/>
    <p:sldId id="2192" r:id="rId12"/>
    <p:sldId id="2185" r:id="rId13"/>
    <p:sldId id="2218" r:id="rId14"/>
    <p:sldId id="2241" r:id="rId15"/>
    <p:sldId id="2242" r:id="rId16"/>
    <p:sldId id="2243" r:id="rId17"/>
    <p:sldId id="2252" r:id="rId18"/>
    <p:sldId id="2186" r:id="rId19"/>
    <p:sldId id="2225" r:id="rId20"/>
    <p:sldId id="2220" r:id="rId21"/>
    <p:sldId id="2245" r:id="rId22"/>
    <p:sldId id="2224" r:id="rId23"/>
    <p:sldId id="2246" r:id="rId24"/>
    <p:sldId id="2247" r:id="rId25"/>
    <p:sldId id="2229" r:id="rId26"/>
    <p:sldId id="2244" r:id="rId27"/>
    <p:sldId id="2187" r:id="rId28"/>
    <p:sldId id="2227" r:id="rId29"/>
    <p:sldId id="2228" r:id="rId30"/>
    <p:sldId id="2195" r:id="rId31"/>
    <p:sldId id="2231" r:id="rId32"/>
    <p:sldId id="2230" r:id="rId33"/>
    <p:sldId id="2188" r:id="rId34"/>
    <p:sldId id="2196" r:id="rId35"/>
    <p:sldId id="2232" r:id="rId36"/>
    <p:sldId id="2189" r:id="rId37"/>
    <p:sldId id="2197" r:id="rId38"/>
    <p:sldId id="2248" r:id="rId39"/>
    <p:sldId id="2249" r:id="rId40"/>
    <p:sldId id="2236" r:id="rId41"/>
    <p:sldId id="2239" r:id="rId42"/>
    <p:sldId id="2251" r:id="rId43"/>
    <p:sldId id="2238" r:id="rId44"/>
    <p:sldId id="2240" r:id="rId45"/>
    <p:sldId id="2183" r:id="rId4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1C9F94C-58E1-4AA1-81CE-EC71AD81B5AD}">
          <p14:sldIdLst>
            <p14:sldId id="2172"/>
            <p14:sldId id="2212"/>
            <p14:sldId id="2211"/>
            <p14:sldId id="2215"/>
            <p14:sldId id="2216"/>
            <p14:sldId id="2184"/>
            <p14:sldId id="2217"/>
            <p14:sldId id="2192"/>
            <p14:sldId id="2185"/>
            <p14:sldId id="2218"/>
            <p14:sldId id="2241"/>
            <p14:sldId id="2242"/>
            <p14:sldId id="2243"/>
            <p14:sldId id="2252"/>
            <p14:sldId id="2186"/>
            <p14:sldId id="2225"/>
            <p14:sldId id="2220"/>
            <p14:sldId id="2245"/>
            <p14:sldId id="2224"/>
            <p14:sldId id="2246"/>
            <p14:sldId id="2247"/>
            <p14:sldId id="2229"/>
            <p14:sldId id="2244"/>
            <p14:sldId id="2187"/>
            <p14:sldId id="2227"/>
            <p14:sldId id="2228"/>
            <p14:sldId id="2195"/>
            <p14:sldId id="2231"/>
            <p14:sldId id="2230"/>
            <p14:sldId id="2188"/>
            <p14:sldId id="2196"/>
            <p14:sldId id="2232"/>
            <p14:sldId id="2189"/>
            <p14:sldId id="2197"/>
            <p14:sldId id="2248"/>
            <p14:sldId id="2249"/>
            <p14:sldId id="2236"/>
            <p14:sldId id="2239"/>
            <p14:sldId id="2251"/>
            <p14:sldId id="2238"/>
            <p14:sldId id="2240"/>
            <p14:sldId id="21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 Kimball" initials="MEK" lastIdx="14" clrIdx="0"/>
  <p:cmAuthor id="1" name="Wood, Jonathan (STL)" initials="WJ(" lastIdx="1" clrIdx="1">
    <p:extLst>
      <p:ext uri="{19B8F6BF-5375-455C-9EA6-DF929625EA0E}">
        <p15:presenceInfo xmlns:p15="http://schemas.microsoft.com/office/powerpoint/2012/main" userId="S-1-5-21-16402237-1215326568-1050239273-237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C00"/>
    <a:srgbClr val="534949"/>
    <a:srgbClr val="4C4545"/>
    <a:srgbClr val="FFFFFF"/>
    <a:srgbClr val="CCD1B9"/>
    <a:srgbClr val="95997E"/>
    <a:srgbClr val="987424"/>
    <a:srgbClr val="C0D0B0"/>
    <a:srgbClr val="F7F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3" autoAdjust="0"/>
    <p:restoredTop sz="75651" autoAdjust="0"/>
  </p:normalViewPr>
  <p:slideViewPr>
    <p:cSldViewPr snapToGrid="0">
      <p:cViewPr varScale="1">
        <p:scale>
          <a:sx n="84" d="100"/>
          <a:sy n="84" d="100"/>
        </p:scale>
        <p:origin x="1286" y="8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2275" y="643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E20022F-15CD-42F0-8853-0AFBBC8BAD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43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1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24" y="1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698500"/>
            <a:ext cx="4645025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52" y="4416426"/>
            <a:ext cx="5140325" cy="417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685"/>
            <a:ext cx="3036887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l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24" y="8829685"/>
            <a:ext cx="3036886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29" tIns="46815" rIns="93629" bIns="46815" numCol="1" anchor="b" anchorCtr="0" compatLnSpc="1">
            <a:prstTxWarp prst="textNoShape">
              <a:avLst/>
            </a:prstTxWarp>
          </a:bodyPr>
          <a:lstStyle>
            <a:lvl1pPr algn="r" defTabSz="936443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152EE5C-6AF7-48C7-862E-3611CBF9C3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400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slide" Target="../slides/slide1.xml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795529"/>
            <a:ext cx="5723387" cy="1728216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3" name="Picture 22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889849" cy="360273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76563" y="2843213"/>
            <a:ext cx="3378200" cy="7588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C4545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3" y="4991439"/>
            <a:ext cx="2545650" cy="9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574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aglin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384175" y="677291"/>
            <a:ext cx="8448675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(NO Tag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46" y="90972"/>
            <a:ext cx="8437506" cy="685800"/>
          </a:xfrm>
        </p:spPr>
        <p:txBody>
          <a:bodyPr/>
          <a:lstStyle>
            <a:lvl1pPr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186" y="1192566"/>
            <a:ext cx="8399780" cy="5197288"/>
          </a:xfrm>
        </p:spPr>
        <p:txBody>
          <a:bodyPr/>
          <a:lstStyle>
            <a:lvl1pPr>
              <a:defRPr lang="en-US" sz="1800" kern="1200" dirty="0" smtClean="0">
                <a:solidFill>
                  <a:srgbClr val="424A53"/>
                </a:solidFill>
                <a:latin typeface="Arial" charset="0"/>
                <a:ea typeface="+mn-ea"/>
                <a:cs typeface="+mn-cs"/>
              </a:defRPr>
            </a:lvl1pPr>
            <a:lvl2pPr>
              <a:defRPr sz="1600">
                <a:solidFill>
                  <a:srgbClr val="424A53"/>
                </a:solidFill>
              </a:defRPr>
            </a:lvl2pPr>
            <a:lvl3pPr>
              <a:defRPr sz="1400">
                <a:solidFill>
                  <a:srgbClr val="424A53"/>
                </a:solidFill>
              </a:defRPr>
            </a:lvl3pPr>
            <a:lvl4pPr>
              <a:defRPr sz="1200">
                <a:solidFill>
                  <a:srgbClr val="424A53"/>
                </a:solidFill>
              </a:defRPr>
            </a:lvl4pPr>
            <a:lvl5pPr>
              <a:defRPr sz="1200">
                <a:solidFill>
                  <a:srgbClr val="424A5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18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98" y="57318"/>
            <a:ext cx="8360075" cy="685800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8914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7041" y="1207920"/>
            <a:ext cx="3657600" cy="4525963"/>
          </a:xfrm>
        </p:spPr>
        <p:txBody>
          <a:bodyPr/>
          <a:lstStyle>
            <a:lvl1pPr>
              <a:defRPr sz="1800">
                <a:solidFill>
                  <a:srgbClr val="424A53"/>
                </a:solidFill>
              </a:defRPr>
            </a:lvl1pPr>
            <a:lvl2pPr>
              <a:defRPr sz="1800">
                <a:solidFill>
                  <a:srgbClr val="424A53"/>
                </a:solidFill>
              </a:defRPr>
            </a:lvl2pPr>
            <a:lvl3pPr>
              <a:defRPr sz="1800">
                <a:solidFill>
                  <a:srgbClr val="424A53"/>
                </a:solidFill>
              </a:defRPr>
            </a:lvl3pPr>
            <a:lvl4pPr>
              <a:defRPr sz="1800">
                <a:solidFill>
                  <a:srgbClr val="424A53"/>
                </a:solidFill>
              </a:defRPr>
            </a:lvl4pPr>
            <a:lvl5pPr>
              <a:defRPr sz="1800">
                <a:solidFill>
                  <a:srgbClr val="424A5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lvl1pPr>
              <a:defRPr sz="1050" b="0">
                <a:solidFill>
                  <a:srgbClr val="989898"/>
                </a:solidFill>
              </a:defRPr>
            </a:lvl1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rgbClr val="989898"/>
                </a:solidFill>
              </a:defRPr>
            </a:lvl1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20624" y="677291"/>
            <a:ext cx="8412226" cy="401638"/>
          </a:xfrm>
          <a:effectLst>
            <a:outerShdw blurRad="139700" dist="50800" dir="5400000" algn="ctr" rotWithShape="0">
              <a:srgbClr val="000000">
                <a:alpha val="36000"/>
              </a:srgbClr>
            </a:outerShdw>
          </a:effectLst>
        </p:spPr>
        <p:txBody>
          <a:bodyPr/>
          <a:lstStyle>
            <a:lvl1pPr marL="0" indent="0">
              <a:buFontTx/>
              <a:buNone/>
              <a:defRPr b="0" i="1">
                <a:solidFill>
                  <a:srgbClr val="534949"/>
                </a:solidFill>
              </a:defRPr>
            </a:lvl1pPr>
            <a:lvl2pPr marL="284162" indent="0">
              <a:buFontTx/>
              <a:buNone/>
              <a:defRPr/>
            </a:lvl2pPr>
            <a:lvl3pPr marL="630237" indent="0">
              <a:buFontTx/>
              <a:buNone/>
              <a:defRPr/>
            </a:lvl3pPr>
            <a:lvl4pPr marL="974725" indent="0">
              <a:buFontTx/>
              <a:buNone/>
              <a:defRPr/>
            </a:lvl4pPr>
            <a:lvl5pPr marL="1260475" indent="0">
              <a:buFontTx/>
              <a:buNone/>
              <a:defRPr/>
            </a:lvl5pPr>
          </a:lstStyle>
          <a:p>
            <a:pPr lvl="0"/>
            <a:r>
              <a:rPr lang="en-US" dirty="0" err="1" smtClean="0"/>
              <a:t>Subheader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66" y="116107"/>
            <a:ext cx="1363300" cy="518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976112" y="1452282"/>
            <a:ext cx="5723387" cy="1832255"/>
          </a:xfrm>
        </p:spPr>
        <p:txBody>
          <a:bodyPr anchor="t"/>
          <a:lstStyle>
            <a:lvl1pPr>
              <a:defRPr lang="en-US" sz="2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Appendix or Section Intro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2976113" y="3733800"/>
            <a:ext cx="6167887" cy="605288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-1" y="3733800"/>
            <a:ext cx="2889849" cy="605288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853" y="5174461"/>
            <a:ext cx="3810777" cy="363299"/>
          </a:xfrm>
          <a:prstGeom prst="rect">
            <a:avLst/>
          </a:prstGeom>
        </p:spPr>
      </p:pic>
      <p:pic>
        <p:nvPicPr>
          <p:cNvPr id="11" name="Picture 10" descr="bulle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74853" y="5962995"/>
            <a:ext cx="154820" cy="154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5958786"/>
            <a:ext cx="3633486" cy="1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232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JMG0401\Documents\Photos\PowerPointSlideTemplateDesign_1_CoverSlide_2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4" y="0"/>
            <a:ext cx="9144000" cy="68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84" r="69866" b="19984"/>
          <a:stretch/>
        </p:blipFill>
        <p:spPr>
          <a:xfrm>
            <a:off x="0" y="1152507"/>
            <a:ext cx="1256306" cy="1343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671" b="83354" l="0" r="100000">
                        <a14:foregroundMark x1="25061" y1="49274" x2="35956" y2="51029"/>
                        <a14:foregroundMark x1="36743" y1="51634" x2="44189" y2="54177"/>
                        <a14:foregroundMark x1="50182" y1="56235" x2="70278" y2="55993"/>
                        <a14:foregroundMark x1="46126" y1="70036" x2="67010" y2="66102"/>
                        <a14:foregroundMark x1="73063" y1="56719" x2="84867" y2="57990"/>
                        <a14:foregroundMark x1="85472" y1="58354" x2="94734" y2="59867"/>
                        <a14:foregroundMark x1="96792" y1="59383" x2="99939" y2="5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43" t="47784" b="19984"/>
          <a:stretch/>
        </p:blipFill>
        <p:spPr>
          <a:xfrm>
            <a:off x="7879976" y="990975"/>
            <a:ext cx="1264025" cy="164592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1256308" y="1173414"/>
            <a:ext cx="6631386" cy="1280420"/>
          </a:xfrm>
          <a:prstGeom prst="rect">
            <a:avLst/>
          </a:prstGeom>
          <a:solidFill>
            <a:schemeClr val="accent3">
              <a:lumMod val="60000"/>
              <a:lumOff val="40000"/>
              <a:alpha val="14000"/>
            </a:schemeClr>
          </a:solidFill>
          <a:ln w="12700">
            <a:noFill/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itle 7"/>
          <p:cNvSpPr>
            <a:spLocks noGrp="1"/>
          </p:cNvSpPr>
          <p:nvPr>
            <p:ph type="title"/>
          </p:nvPr>
        </p:nvSpPr>
        <p:spPr>
          <a:xfrm>
            <a:off x="1320421" y="1245037"/>
            <a:ext cx="6501925" cy="1143000"/>
          </a:xfrm>
        </p:spPr>
        <p:txBody>
          <a:bodyPr/>
          <a:lstStyle>
            <a:lvl1pPr algn="l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8643070" y="6480849"/>
            <a:ext cx="429371" cy="2794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fld id="{38DA0552-2A9E-422C-AE75-E73E6BFC0CCE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096786" y="5136542"/>
            <a:ext cx="2767209" cy="427230"/>
            <a:chOff x="166976" y="6440556"/>
            <a:chExt cx="1685679" cy="26025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76" y="6625514"/>
              <a:ext cx="1685679" cy="7529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63" y="6440556"/>
              <a:ext cx="1678491" cy="160283"/>
            </a:xfrm>
            <a:prstGeom prst="rect">
              <a:avLst/>
            </a:prstGeom>
          </p:spPr>
        </p:pic>
      </p:grpSp>
      <p:pic>
        <p:nvPicPr>
          <p:cNvPr id="33" name="Picture 2">
            <a:hlinkClick r:id="rId10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822" y="6380834"/>
            <a:ext cx="375286" cy="1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"/>
            <a:ext cx="9143245" cy="6857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566"/>
            <a:ext cx="9143245" cy="6857434"/>
          </a:xfrm>
          <a:prstGeom prst="rect">
            <a:avLst/>
          </a:prstGeom>
        </p:spPr>
      </p:pic>
      <p:sp>
        <p:nvSpPr>
          <p:cNvPr id="29" name="Slide Number Placeholder 5"/>
          <p:cNvSpPr txBox="1">
            <a:spLocks/>
          </p:cNvSpPr>
          <p:nvPr userDrawn="1"/>
        </p:nvSpPr>
        <p:spPr>
          <a:xfrm>
            <a:off x="8675915" y="6532473"/>
            <a:ext cx="468085" cy="3080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50" b="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38DA0552-2A9E-422C-AE75-E73E6BFC0C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4"/>
          <p:cNvSpPr txBox="1">
            <a:spLocks/>
          </p:cNvSpPr>
          <p:nvPr userDrawn="1"/>
        </p:nvSpPr>
        <p:spPr>
          <a:xfrm>
            <a:off x="5146040" y="6574705"/>
            <a:ext cx="3530600" cy="2832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700" kern="1200">
                <a:solidFill>
                  <a:srgbClr val="989898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dirty="0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1552" y="976643"/>
            <a:ext cx="8437612" cy="532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86590" y="103113"/>
            <a:ext cx="839995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1" y="6603899"/>
            <a:ext cx="3076684" cy="137425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-7315" y="0"/>
            <a:ext cx="266700" cy="1054100"/>
          </a:xfrm>
          <a:prstGeom prst="rect">
            <a:avLst/>
          </a:prstGeom>
          <a:solidFill>
            <a:srgbClr val="CCD1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-7315" y="1183030"/>
            <a:ext cx="266700" cy="5689600"/>
          </a:xfrm>
          <a:prstGeom prst="rect">
            <a:avLst/>
          </a:prstGeom>
          <a:solidFill>
            <a:srgbClr val="9599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algn="ctr" defTabSz="914400" eaLnBrk="1" latinLnBrk="0" hangingPunct="1"/>
            <a:endParaRPr lang="en-US" sz="1800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60" b="-11530"/>
          <a:stretch/>
        </p:blipFill>
        <p:spPr>
          <a:xfrm>
            <a:off x="487201" y="6333548"/>
            <a:ext cx="1268447" cy="2647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5" b="9527"/>
          <a:stretch/>
        </p:blipFill>
        <p:spPr>
          <a:xfrm>
            <a:off x="453543" y="6529839"/>
            <a:ext cx="1227733" cy="2147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46" r:id="rId2"/>
    <p:sldLayoutId id="2147484616" r:id="rId3"/>
    <p:sldLayoutId id="2147484548" r:id="rId4"/>
    <p:sldLayoutId id="2147484611" r:id="rId5"/>
    <p:sldLayoutId id="214748454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2800" b="1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424A53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424A53"/>
          </a:solidFill>
          <a:latin typeface="Arial" charset="0"/>
          <a:cs typeface="Arial" charset="0"/>
        </a:defRPr>
      </a:lvl9pPr>
    </p:titleStyle>
    <p:bodyStyle>
      <a:lvl1pPr marL="173038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25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1730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2238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noon.com/you-dont-understand-the-single-responsibility-principle-abfdd005b13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bHQHszbI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EnePs2Evg0&amp;list=PLrhzvIcii6GMQceffIgKCRK98yTm0oolm" TargetMode="External"/><Relationship Id="rId2" Type="http://schemas.openxmlformats.org/officeDocument/2006/relationships/hyperlink" Target="https://www.oreilly.com/library/view/clean-code/97801346617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utorialspoint.com/design_pattern/index.htm" TargetMode="External"/><Relationship Id="rId5" Type="http://schemas.openxmlformats.org/officeDocument/2006/relationships/hyperlink" Target="http://www.dofactory.com/net/design-patterns" TargetMode="External"/><Relationship Id="rId4" Type="http://schemas.openxmlformats.org/officeDocument/2006/relationships/hyperlink" Target="https://www.youtube.com/watch?v=v9ejT8FO-7I&amp;list=PLrhzvIcii6GNjpARdnO4ueTUAVR9eMBp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SOLID Principles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79899"/>
            <a:ext cx="289688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lnSpc>
                <a:spcPts val="1000"/>
              </a:lnSpc>
              <a:buFont typeface="Arial" pitchFamily="34" charset="0"/>
              <a:buChar char="•"/>
            </a:pPr>
            <a:endParaRPr lang="en-US" sz="1400" b="1" i="1" dirty="0" smtClean="0">
              <a:solidFill>
                <a:srgbClr val="5D4717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1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2" lvl="1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1192566"/>
            <a:ext cx="8393376" cy="439051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5736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11" y="839730"/>
            <a:ext cx="8388613" cy="248583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387" y="3609702"/>
            <a:ext cx="8399463" cy="253344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323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585" y="819004"/>
            <a:ext cx="4749854" cy="55274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04639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433" y="1789020"/>
            <a:ext cx="4047019" cy="33735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5" y="1789020"/>
            <a:ext cx="4352761" cy="266482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380946" y="1792867"/>
            <a:ext cx="4352761" cy="2660974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97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purpose classes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have one, and only one reason(or responsibility)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God Classes </a:t>
            </a:r>
            <a:r>
              <a:rPr lang="en-US" dirty="0"/>
              <a:t>/ </a:t>
            </a:r>
            <a:r>
              <a:rPr lang="en-US" dirty="0" smtClean="0"/>
              <a:t>Methods </a:t>
            </a:r>
            <a:r>
              <a:rPr lang="en-US" dirty="0"/>
              <a:t>(a class that does everything)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/ </a:t>
            </a:r>
            <a:r>
              <a:rPr lang="en-US" dirty="0" smtClean="0"/>
              <a:t>Method </a:t>
            </a:r>
            <a:r>
              <a:rPr lang="en-US" dirty="0"/>
              <a:t>names that include ‘and’ in them</a:t>
            </a:r>
          </a:p>
          <a:p>
            <a:pPr lvl="1"/>
            <a:r>
              <a:rPr lang="en-US" dirty="0" smtClean="0"/>
              <a:t>Difficulty </a:t>
            </a:r>
            <a:r>
              <a:rPr lang="en-US" dirty="0"/>
              <a:t>identifying single purpose for class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a large number of unit tests to test a single function or class </a:t>
            </a:r>
            <a:endParaRPr lang="en-US" dirty="0" smtClean="0"/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Make sure anyone can easily </a:t>
            </a:r>
            <a:r>
              <a:rPr lang="en-US" dirty="0"/>
              <a:t>identify the purpose of the class, its methods, and where it fits into your app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Don’t name a class </a:t>
            </a:r>
            <a:r>
              <a:rPr lang="en-US" dirty="0" smtClean="0"/>
              <a:t>or method with the word 'and' in it, </a:t>
            </a:r>
            <a:r>
              <a:rPr lang="en-US" dirty="0" smtClean="0"/>
              <a:t>but split them </a:t>
            </a:r>
            <a:r>
              <a:rPr lang="en-US" dirty="0" smtClean="0"/>
              <a:t>into two methods or </a:t>
            </a:r>
            <a:r>
              <a:rPr lang="en-US" dirty="0" smtClean="0"/>
              <a:t>classes and make them work together.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It’s </a:t>
            </a:r>
            <a:r>
              <a:rPr lang="en-US" sz="2000" dirty="0" smtClean="0"/>
              <a:t>about Limiting the Impact of Change!</a:t>
            </a:r>
          </a:p>
          <a:p>
            <a:r>
              <a:rPr lang="en-US" sz="1600" b="1" dirty="0" smtClean="0"/>
              <a:t>Resource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://hackernoon.com/you-dont-understand-the-single-responsibility-principle-abfdd005b137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Open close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7" y="1078929"/>
            <a:ext cx="4698802" cy="48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387" y="1078929"/>
            <a:ext cx="3887899" cy="48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78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6" y="1437172"/>
            <a:ext cx="4248014" cy="380234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Implementation later</a:t>
            </a:r>
            <a:endParaRPr lang="en-US" dirty="0"/>
          </a:p>
        </p:txBody>
      </p:sp>
      <p:pic>
        <p:nvPicPr>
          <p:cNvPr id="8" name="Content Placeholder 13"/>
          <p:cNvPicPr>
            <a:picLocks noChangeAspect="1"/>
          </p:cNvPicPr>
          <p:nvPr/>
        </p:nvPicPr>
        <p:blipFill rotWithShape="1">
          <a:blip r:embed="rId3"/>
          <a:srcRect l="-476" t="-4982" r="58009" b="-3492"/>
          <a:stretch/>
        </p:blipFill>
        <p:spPr bwMode="auto">
          <a:xfrm>
            <a:off x="5108421" y="2191562"/>
            <a:ext cx="3605838" cy="1142999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57675" b="-5401"/>
          <a:stretch/>
        </p:blipFill>
        <p:spPr>
          <a:xfrm>
            <a:off x="5102461" y="776772"/>
            <a:ext cx="3573454" cy="13153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287" t="-5206" r="57975" b="-4965"/>
          <a:stretch/>
        </p:blipFill>
        <p:spPr>
          <a:xfrm>
            <a:off x="5115469" y="3496714"/>
            <a:ext cx="3591742" cy="116128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-731" t="-6262" r="58183" b="-3112"/>
          <a:stretch/>
        </p:blipFill>
        <p:spPr>
          <a:xfrm>
            <a:off x="5113619" y="4765717"/>
            <a:ext cx="3593592" cy="14762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3" name="Right Arrow 12"/>
          <p:cNvSpPr/>
          <p:nvPr/>
        </p:nvSpPr>
        <p:spPr>
          <a:xfrm>
            <a:off x="4692108" y="2879800"/>
            <a:ext cx="347205" cy="348032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895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3</a:t>
            </a:r>
            <a:r>
              <a:rPr lang="en-US" dirty="0" smtClean="0"/>
              <a:t>: </a:t>
            </a:r>
            <a:r>
              <a:rPr lang="en-US" i="1" dirty="0"/>
              <a:t>Inject your </a:t>
            </a:r>
            <a:r>
              <a:rPr lang="en-US" i="1" dirty="0" smtClean="0"/>
              <a:t>behaviors</a:t>
            </a:r>
            <a:endParaRPr lang="en-US" i="1" dirty="0"/>
          </a:p>
          <a:p>
            <a:pPr lvl="2"/>
            <a:r>
              <a:rPr lang="en-US" dirty="0" smtClean="0"/>
              <a:t>Dependency </a:t>
            </a:r>
            <a:r>
              <a:rPr lang="en-US" dirty="0"/>
              <a:t>injection using </a:t>
            </a:r>
            <a:r>
              <a:rPr lang="en-US" dirty="0" smtClean="0"/>
              <a:t>Behavior/Doer </a:t>
            </a:r>
            <a:r>
              <a:rPr lang="en-US" dirty="0"/>
              <a:t>Classes using </a:t>
            </a:r>
            <a:r>
              <a:rPr lang="en-US" dirty="0" smtClean="0"/>
              <a:t>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5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674" y="2276397"/>
            <a:ext cx="5732049" cy="3361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98" y="768136"/>
            <a:ext cx="4166717" cy="1386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46" y="776772"/>
            <a:ext cx="3921035" cy="1368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01" y="5782087"/>
            <a:ext cx="6863394" cy="447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54096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Question…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What </a:t>
            </a:r>
            <a:r>
              <a:rPr lang="en-US" sz="3200" dirty="0"/>
              <a:t>is the difference between a </a:t>
            </a:r>
            <a:r>
              <a:rPr lang="en-US" sz="3200" dirty="0">
                <a:solidFill>
                  <a:srgbClr val="00B0F0"/>
                </a:solidFill>
              </a:rPr>
              <a:t>class</a:t>
            </a:r>
            <a:r>
              <a:rPr lang="en-US" sz="3200" dirty="0"/>
              <a:t> and </a:t>
            </a:r>
            <a:r>
              <a:rPr lang="en-US" sz="3200" dirty="0" smtClean="0"/>
              <a:t>an </a:t>
            </a:r>
            <a:r>
              <a:rPr lang="en-US" sz="3200" dirty="0" smtClean="0">
                <a:solidFill>
                  <a:srgbClr val="00B050"/>
                </a:solidFill>
              </a:rPr>
              <a:t>instantiated object</a:t>
            </a:r>
            <a:r>
              <a:rPr lang="en-US" sz="3200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7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8304" y="1780988"/>
            <a:ext cx="4100147" cy="1416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3" y="3366121"/>
            <a:ext cx="6861102" cy="1915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081" y="786551"/>
            <a:ext cx="3448589" cy="825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46" y="1780988"/>
            <a:ext cx="4126430" cy="1416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112" y="5449999"/>
            <a:ext cx="563880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640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8303" y="2093851"/>
            <a:ext cx="3448589" cy="119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241" y="3675184"/>
            <a:ext cx="5707407" cy="1593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5" y="786551"/>
            <a:ext cx="3448589" cy="825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61" y="666754"/>
            <a:ext cx="3491751" cy="1198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2241" y="5496848"/>
            <a:ext cx="5572125" cy="6000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05" y="1933452"/>
            <a:ext cx="4086992" cy="13517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2945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4"/>
          <a:stretch/>
        </p:blipFill>
        <p:spPr>
          <a:xfrm>
            <a:off x="380946" y="1121161"/>
            <a:ext cx="8191554" cy="49918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73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/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be open for extension but closed for modification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should be able to change how your code works without editing your code/classes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order to add or change functionality you have to edit your methods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to </a:t>
            </a:r>
            <a:r>
              <a:rPr lang="en-US" dirty="0" smtClean="0"/>
              <a:t>cascade </a:t>
            </a:r>
            <a:r>
              <a:rPr lang="en-US" dirty="0"/>
              <a:t>into other classes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and many if-then/switch-case chains</a:t>
            </a:r>
          </a:p>
          <a:p>
            <a:r>
              <a:rPr lang="en-US" dirty="0" smtClean="0"/>
              <a:t>Dos/How?:</a:t>
            </a:r>
            <a:endParaRPr lang="en-US" dirty="0"/>
          </a:p>
          <a:p>
            <a:pPr lvl="1"/>
            <a:r>
              <a:rPr lang="en-US" dirty="0" smtClean="0"/>
              <a:t>Abstraction </a:t>
            </a:r>
            <a:r>
              <a:rPr lang="en-US" dirty="0"/>
              <a:t>and Polymorphism is Key</a:t>
            </a:r>
            <a:r>
              <a:rPr lang="en-US" dirty="0" smtClean="0"/>
              <a:t>!</a:t>
            </a:r>
          </a:p>
          <a:p>
            <a:pPr lvl="1"/>
            <a:r>
              <a:rPr lang="en-US" b="1" dirty="0"/>
              <a:t>Tactic 1: </a:t>
            </a:r>
            <a:r>
              <a:rPr lang="en-US" i="1" dirty="0"/>
              <a:t>Single </a:t>
            </a:r>
            <a:r>
              <a:rPr lang="en-US" i="1" dirty="0" smtClean="0"/>
              <a:t>Responsibility </a:t>
            </a:r>
            <a:r>
              <a:rPr lang="en-US" i="1" dirty="0"/>
              <a:t>Principle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2</a:t>
            </a:r>
            <a:r>
              <a:rPr lang="en-US" dirty="0" smtClean="0"/>
              <a:t>: </a:t>
            </a:r>
            <a:r>
              <a:rPr lang="en-US" i="1" dirty="0"/>
              <a:t>Use polymorphism to get rid of bad </a:t>
            </a:r>
            <a:r>
              <a:rPr lang="en-US" i="1" dirty="0" smtClean="0"/>
              <a:t>conditionals</a:t>
            </a:r>
            <a:endParaRPr lang="en-US" i="1" dirty="0"/>
          </a:p>
          <a:p>
            <a:pPr lvl="2"/>
            <a:r>
              <a:rPr lang="en-US" dirty="0" smtClean="0"/>
              <a:t>You </a:t>
            </a:r>
            <a:r>
              <a:rPr lang="en-US" dirty="0"/>
              <a:t>can use polymorphism to get rid of every </a:t>
            </a:r>
            <a:r>
              <a:rPr lang="en-US" dirty="0" smtClean="0"/>
              <a:t>‘</a:t>
            </a:r>
            <a:r>
              <a:rPr lang="en-US" i="1" dirty="0" smtClean="0"/>
              <a:t>type-check</a:t>
            </a:r>
            <a:r>
              <a:rPr lang="en-US" dirty="0" smtClean="0"/>
              <a:t>’ conditional</a:t>
            </a:r>
          </a:p>
          <a:p>
            <a:pPr lvl="1"/>
            <a:r>
              <a:rPr lang="en-US" b="1" dirty="0" smtClean="0"/>
              <a:t>Tactic </a:t>
            </a:r>
            <a:r>
              <a:rPr lang="en-US" b="1" dirty="0"/>
              <a:t>3</a:t>
            </a:r>
            <a:r>
              <a:rPr lang="en-US" dirty="0" smtClean="0"/>
              <a:t>: </a:t>
            </a:r>
            <a:r>
              <a:rPr lang="en-US" i="1" dirty="0"/>
              <a:t>Inject your </a:t>
            </a:r>
            <a:r>
              <a:rPr lang="en-US" i="1" dirty="0" smtClean="0"/>
              <a:t>behaviors</a:t>
            </a:r>
            <a:endParaRPr lang="en-US" i="1" dirty="0"/>
          </a:p>
          <a:p>
            <a:pPr lvl="2"/>
            <a:r>
              <a:rPr lang="en-US" dirty="0" smtClean="0"/>
              <a:t>Dependency </a:t>
            </a:r>
            <a:r>
              <a:rPr lang="en-US" dirty="0"/>
              <a:t>injection using </a:t>
            </a:r>
            <a:r>
              <a:rPr lang="en-US" dirty="0" smtClean="0"/>
              <a:t>Behavior/Doer </a:t>
            </a:r>
            <a:r>
              <a:rPr lang="en-US" dirty="0"/>
              <a:t>Classes using </a:t>
            </a:r>
            <a:r>
              <a:rPr lang="en-US" dirty="0" smtClean="0"/>
              <a:t>Interfaces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Compose </a:t>
            </a:r>
            <a:r>
              <a:rPr lang="en-US" dirty="0"/>
              <a:t>your </a:t>
            </a:r>
            <a:r>
              <a:rPr lang="en-US" dirty="0" smtClean="0"/>
              <a:t>so that you can </a:t>
            </a:r>
            <a:r>
              <a:rPr lang="en-US" i="1" dirty="0" smtClean="0"/>
              <a:t>Write </a:t>
            </a:r>
            <a:r>
              <a:rPr lang="en-US" i="1" dirty="0" smtClean="0"/>
              <a:t>New Code, </a:t>
            </a:r>
            <a:r>
              <a:rPr lang="en-US" dirty="0" smtClean="0"/>
              <a:t>not </a:t>
            </a:r>
            <a:r>
              <a:rPr lang="en-US" dirty="0" smtClean="0"/>
              <a:t>Edit </a:t>
            </a:r>
            <a:r>
              <a:rPr lang="en-US" dirty="0" smtClean="0"/>
              <a:t>Old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Image result for c# inheritanc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46" y="1078929"/>
            <a:ext cx="7162854" cy="49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7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 smtClean="0"/>
              <a:t>Use Dependency Injection to pass around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Liskov’s</a:t>
            </a:r>
            <a:r>
              <a:rPr lang="en-US" dirty="0"/>
              <a:t> Substitution Principle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7" y="1391713"/>
            <a:ext cx="3953310" cy="1172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6" y="2982208"/>
            <a:ext cx="3629025" cy="300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46" y="3683618"/>
            <a:ext cx="3629025" cy="26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46" y="4467079"/>
            <a:ext cx="3953311" cy="1046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904" y="1137550"/>
            <a:ext cx="3850871" cy="1227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904" y="2540005"/>
            <a:ext cx="2907538" cy="815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5904" y="3530676"/>
            <a:ext cx="3832548" cy="1135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904" y="4889289"/>
            <a:ext cx="3846946" cy="10978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4334257" y="3160500"/>
            <a:ext cx="425131" cy="403545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noFill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/>
              <a:t>Use Dependency </a:t>
            </a:r>
            <a:r>
              <a:rPr lang="en-US" dirty="0" smtClean="0"/>
              <a:t>Injection to </a:t>
            </a:r>
            <a:r>
              <a:rPr lang="en-US" dirty="0"/>
              <a:t>pass around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Make sure </a:t>
            </a:r>
            <a:r>
              <a:rPr lang="en-US" i="1" dirty="0" smtClean="0"/>
              <a:t>when you do use inheritance</a:t>
            </a:r>
            <a:r>
              <a:rPr lang="en-US" dirty="0" smtClean="0"/>
              <a:t>, that every method on the base-class has a valid implementation in the sub-class</a:t>
            </a:r>
          </a:p>
          <a:p>
            <a:pPr lvl="1"/>
            <a:r>
              <a:rPr lang="en-US" dirty="0" smtClean="0"/>
              <a:t>Make sure you can swap </a:t>
            </a:r>
            <a:r>
              <a:rPr lang="en-US" dirty="0"/>
              <a:t>out </a:t>
            </a:r>
            <a:r>
              <a:rPr lang="en-US" dirty="0" smtClean="0"/>
              <a:t>a base-class usage anywhere </a:t>
            </a:r>
            <a:r>
              <a:rPr lang="en-US" dirty="0"/>
              <a:t>in your code with one of it's sub-classes </a:t>
            </a:r>
            <a:r>
              <a:rPr lang="en-US" dirty="0" smtClean="0"/>
              <a:t>and everything still works</a:t>
            </a:r>
            <a:r>
              <a:rPr lang="en-US" i="1" dirty="0" smtClean="0"/>
              <a:t>(but </a:t>
            </a:r>
            <a:r>
              <a:rPr lang="en-US" i="1" dirty="0"/>
              <a:t>not </a:t>
            </a:r>
            <a:r>
              <a:rPr lang="en-US" i="1" dirty="0" smtClean="0"/>
              <a:t>necessarily </a:t>
            </a:r>
            <a:r>
              <a:rPr lang="en-US" i="1" dirty="0"/>
              <a:t>the other way </a:t>
            </a:r>
            <a:r>
              <a:rPr lang="en-US" i="1" dirty="0" smtClean="0"/>
              <a:t>around)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Liskov’s</a:t>
            </a:r>
            <a:r>
              <a:rPr lang="en-US" dirty="0"/>
              <a:t> Substitution Principle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811" y="1030987"/>
            <a:ext cx="5667375" cy="1685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1" y="2827855"/>
            <a:ext cx="5286375" cy="162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1" y="4567573"/>
            <a:ext cx="3543300" cy="1647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97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Liskov’s</a:t>
            </a:r>
            <a:r>
              <a:rPr lang="en-US" dirty="0" smtClean="0"/>
              <a:t> Substitution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Derive </a:t>
            </a:r>
            <a:r>
              <a:rPr lang="en-US" dirty="0"/>
              <a:t>class must be usable through their base type interface, without the need for the user to know the difference		    	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can't have a subclass that doesn't have a valid use/implementation of the base classes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Methods </a:t>
            </a:r>
            <a:r>
              <a:rPr lang="en-US" dirty="0"/>
              <a:t>exist in the base class that </a:t>
            </a:r>
            <a:r>
              <a:rPr lang="en-US" dirty="0" smtClean="0"/>
              <a:t>aren’t </a:t>
            </a:r>
            <a:r>
              <a:rPr lang="en-US" dirty="0"/>
              <a:t>relevant in the derived class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i="1" dirty="0" smtClean="0"/>
              <a:t>Favor </a:t>
            </a:r>
            <a:r>
              <a:rPr lang="en-US" i="1" dirty="0"/>
              <a:t>Composition Over </a:t>
            </a:r>
            <a:r>
              <a:rPr lang="en-US" i="1" dirty="0" smtClean="0"/>
              <a:t>Inheritance</a:t>
            </a:r>
            <a:endParaRPr lang="en-US" i="1" dirty="0"/>
          </a:p>
          <a:p>
            <a:pPr lvl="2"/>
            <a:r>
              <a:rPr lang="en-US" dirty="0"/>
              <a:t>Use Dependency Injection </a:t>
            </a:r>
            <a:r>
              <a:rPr lang="en-US" dirty="0" smtClean="0"/>
              <a:t>to pass </a:t>
            </a:r>
            <a:r>
              <a:rPr lang="en-US" dirty="0"/>
              <a:t>around </a:t>
            </a:r>
            <a:r>
              <a:rPr lang="en-US" dirty="0" smtClean="0"/>
              <a:t>functionality</a:t>
            </a:r>
            <a:endParaRPr lang="en-US" dirty="0"/>
          </a:p>
          <a:p>
            <a:pPr lvl="1"/>
            <a:r>
              <a:rPr lang="en-US" dirty="0" smtClean="0"/>
              <a:t>Make </a:t>
            </a:r>
            <a:r>
              <a:rPr lang="en-US" dirty="0"/>
              <a:t>sure </a:t>
            </a:r>
            <a:r>
              <a:rPr lang="en-US" i="1" dirty="0"/>
              <a:t>when you do use </a:t>
            </a:r>
            <a:r>
              <a:rPr lang="en-US" i="1" dirty="0" smtClean="0"/>
              <a:t>inheritance</a:t>
            </a:r>
            <a:r>
              <a:rPr lang="en-US" dirty="0" smtClean="0"/>
              <a:t>, </a:t>
            </a:r>
            <a:r>
              <a:rPr lang="en-US" dirty="0"/>
              <a:t>that every method on the </a:t>
            </a:r>
            <a:r>
              <a:rPr lang="en-US" dirty="0" smtClean="0"/>
              <a:t>base-class </a:t>
            </a:r>
            <a:r>
              <a:rPr lang="en-US" dirty="0"/>
              <a:t>has a valid implementation in the sub-class</a:t>
            </a:r>
          </a:p>
          <a:p>
            <a:pPr lvl="1"/>
            <a:r>
              <a:rPr lang="en-US" dirty="0" smtClean="0"/>
              <a:t>Make sure you can swap </a:t>
            </a:r>
            <a:r>
              <a:rPr lang="en-US" dirty="0"/>
              <a:t>out </a:t>
            </a:r>
            <a:r>
              <a:rPr lang="en-US" dirty="0" smtClean="0"/>
              <a:t>a base-class usage anywhere </a:t>
            </a:r>
            <a:r>
              <a:rPr lang="en-US" dirty="0"/>
              <a:t>in your code with one of it's sub-classes </a:t>
            </a:r>
            <a:r>
              <a:rPr lang="en-US" dirty="0" smtClean="0"/>
              <a:t>and everything still works</a:t>
            </a:r>
            <a:r>
              <a:rPr lang="en-US" i="1" dirty="0" smtClean="0"/>
              <a:t>(but </a:t>
            </a:r>
            <a:r>
              <a:rPr lang="en-US" i="1" dirty="0"/>
              <a:t>not </a:t>
            </a:r>
            <a:r>
              <a:rPr lang="en-US" i="1" dirty="0" smtClean="0"/>
              <a:t>necessarily </a:t>
            </a:r>
            <a:r>
              <a:rPr lang="en-US" i="1" dirty="0"/>
              <a:t>the other way </a:t>
            </a:r>
            <a:r>
              <a:rPr lang="en-US" i="1" dirty="0" smtClean="0"/>
              <a:t>around)</a:t>
            </a:r>
          </a:p>
          <a:p>
            <a:endParaRPr lang="en-US" dirty="0" smtClean="0"/>
          </a:p>
          <a:p>
            <a:r>
              <a:rPr lang="en-US" dirty="0" smtClean="0"/>
              <a:t>Resource:  </a:t>
            </a:r>
            <a:r>
              <a:rPr lang="en-US" dirty="0">
                <a:hlinkClick r:id="rId2"/>
              </a:rPr>
              <a:t>https://www.youtube.com/watch?v=ObHQHszbIcE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Why </a:t>
            </a:r>
            <a:r>
              <a:rPr lang="en-US" sz="2800" dirty="0"/>
              <a:t>not just put all of your code in one giant </a:t>
            </a:r>
            <a:r>
              <a:rPr lang="en-US" sz="2800" dirty="0" smtClean="0"/>
              <a:t>class/method?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Break things down into smaller chunks, so you can focus on one problem at a time!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200" dirty="0" smtClean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Data </a:t>
            </a:r>
            <a:r>
              <a:rPr lang="en-US" sz="2200" dirty="0" smtClean="0">
                <a:sym typeface="Wingdings" panose="05000000000000000000" pitchFamily="2" charset="2"/>
              </a:rPr>
              <a:t> P</a:t>
            </a:r>
            <a:r>
              <a:rPr lang="en-US" sz="2200" dirty="0" smtClean="0"/>
              <a:t>roperties </a:t>
            </a:r>
            <a:r>
              <a:rPr lang="en-US" sz="2200" dirty="0"/>
              <a:t>on </a:t>
            </a:r>
            <a:r>
              <a:rPr lang="en-US" sz="2200" dirty="0" smtClean="0"/>
              <a:t>Classes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Procedures </a:t>
            </a:r>
            <a:r>
              <a:rPr lang="en-US" sz="2200" dirty="0" smtClean="0">
                <a:sym typeface="Wingdings" panose="05000000000000000000" pitchFamily="2" charset="2"/>
              </a:rPr>
              <a:t> M</a:t>
            </a:r>
            <a:r>
              <a:rPr lang="en-US" sz="2200" dirty="0" smtClean="0"/>
              <a:t>ethods on Classes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/>
              <a:t>I</a:t>
            </a:r>
            <a:r>
              <a:rPr lang="en-US" sz="2200" dirty="0" smtClean="0"/>
              <a:t>nstantiate Classes to </a:t>
            </a:r>
            <a:r>
              <a:rPr lang="en-US" sz="2200" dirty="0"/>
              <a:t>make </a:t>
            </a:r>
            <a:r>
              <a:rPr lang="en-US" sz="2200" dirty="0" smtClean="0"/>
              <a:t>Objects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Execute </a:t>
            </a:r>
            <a:r>
              <a:rPr lang="en-US" sz="2200" dirty="0"/>
              <a:t>methods with and on those objects </a:t>
            </a:r>
            <a:endParaRPr lang="en-US" sz="22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72" y="1078929"/>
            <a:ext cx="6756454" cy="51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Segregation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Intent</a:t>
            </a:r>
          </a:p>
          <a:p>
            <a:pPr lvl="1"/>
            <a:r>
              <a:rPr lang="en-US" sz="1800" dirty="0" smtClean="0"/>
              <a:t>It's </a:t>
            </a:r>
            <a:r>
              <a:rPr lang="en-US" sz="1800" dirty="0"/>
              <a:t>better to have many small interfaces rather than a few large interfaces</a:t>
            </a:r>
          </a:p>
          <a:p>
            <a:endParaRPr lang="en-US" sz="2000" dirty="0" smtClean="0"/>
          </a:p>
          <a:p>
            <a:r>
              <a:rPr lang="en-US" sz="2000" dirty="0" smtClean="0"/>
              <a:t>Don'ts/Code </a:t>
            </a:r>
            <a:r>
              <a:rPr lang="en-US" sz="2000" dirty="0"/>
              <a:t>Smells:</a:t>
            </a:r>
          </a:p>
          <a:p>
            <a:pPr lvl="1"/>
            <a:r>
              <a:rPr lang="en-US" sz="1800" dirty="0" smtClean="0"/>
              <a:t>Large </a:t>
            </a:r>
            <a:r>
              <a:rPr lang="en-US" sz="1800" dirty="0"/>
              <a:t>Interfaces that could logically be split into multiple smaller interfaces</a:t>
            </a:r>
          </a:p>
          <a:p>
            <a:pPr lvl="1"/>
            <a:r>
              <a:rPr lang="en-US" sz="1800" dirty="0" smtClean="0"/>
              <a:t>Classes </a:t>
            </a:r>
            <a:r>
              <a:rPr lang="en-US" sz="1800" dirty="0"/>
              <a:t>that fake out methods on an </a:t>
            </a:r>
            <a:r>
              <a:rPr lang="en-US" sz="1800" dirty="0" smtClean="0"/>
              <a:t>interface </a:t>
            </a:r>
            <a:r>
              <a:rPr lang="en-US" sz="1800" dirty="0"/>
              <a:t>they are using</a:t>
            </a:r>
          </a:p>
          <a:p>
            <a:endParaRPr lang="en-US" sz="2000" dirty="0" smtClean="0"/>
          </a:p>
          <a:p>
            <a:r>
              <a:rPr lang="en-US" sz="2000" dirty="0" smtClean="0"/>
              <a:t>Dos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smtClean="0"/>
              <a:t>Make </a:t>
            </a:r>
            <a:r>
              <a:rPr lang="en-US" sz="1800" dirty="0"/>
              <a:t>sure your interfaces logically as separate as what makes sense</a:t>
            </a:r>
          </a:p>
          <a:p>
            <a:pPr lvl="1"/>
            <a:r>
              <a:rPr lang="en-US" sz="1800" dirty="0" smtClean="0"/>
              <a:t>Favor </a:t>
            </a:r>
            <a:r>
              <a:rPr lang="en-US" sz="1800" dirty="0"/>
              <a:t>small over large </a:t>
            </a:r>
            <a:r>
              <a:rPr lang="en-US" sz="1800" dirty="0" smtClean="0"/>
              <a:t>interfaces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46" y="2114252"/>
            <a:ext cx="4044750" cy="2529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78" y="1589921"/>
            <a:ext cx="3138651" cy="1253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15" y="3002412"/>
            <a:ext cx="3802900" cy="950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015" y="4111765"/>
            <a:ext cx="3464826" cy="10648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0"/>
          <p:cNvSpPr/>
          <p:nvPr/>
        </p:nvSpPr>
        <p:spPr>
          <a:xfrm>
            <a:off x="4514449" y="3366384"/>
            <a:ext cx="269684" cy="222780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noFill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00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AutoShape 4" descr="Image result for dependency injection mem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Image result for dependency inject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121161"/>
            <a:ext cx="8464550" cy="470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53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Inversion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'High </a:t>
            </a:r>
            <a:r>
              <a:rPr lang="en-US" dirty="0"/>
              <a:t>level' classes should not depend on 'low level' classes or preform 'low level' duties but should instead should invert these dependencies</a:t>
            </a:r>
          </a:p>
          <a:p>
            <a:r>
              <a:rPr lang="en-US" dirty="0" smtClean="0"/>
              <a:t>Don'ts/Code Smells:</a:t>
            </a:r>
          </a:p>
          <a:p>
            <a:pPr lvl="1"/>
            <a:r>
              <a:rPr lang="en-US" dirty="0" smtClean="0"/>
              <a:t>Tightly </a:t>
            </a:r>
            <a:r>
              <a:rPr lang="en-US" dirty="0"/>
              <a:t>Coupled Code</a:t>
            </a:r>
          </a:p>
          <a:p>
            <a:pPr lvl="1"/>
            <a:r>
              <a:rPr lang="en-US" dirty="0" smtClean="0"/>
              <a:t>Hardcoded instantiations </a:t>
            </a:r>
            <a:r>
              <a:rPr lang="en-US" dirty="0"/>
              <a:t>of classes in other classes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level classes depend heavily on specific low level classes</a:t>
            </a:r>
          </a:p>
          <a:p>
            <a:pPr lvl="1"/>
            <a:r>
              <a:rPr lang="en-US" dirty="0" smtClean="0"/>
              <a:t>If you </a:t>
            </a:r>
            <a:r>
              <a:rPr lang="en-US" dirty="0"/>
              <a:t>want to add or change out a 'lower level' class, you have to change things in many places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tests require set up for classes other than the one I am testing</a:t>
            </a:r>
          </a:p>
          <a:p>
            <a:pPr lvl="1"/>
            <a:r>
              <a:rPr lang="en-US" dirty="0" smtClean="0"/>
              <a:t>Unit </a:t>
            </a:r>
            <a:r>
              <a:rPr lang="en-US" dirty="0"/>
              <a:t>tests are ‘impossible’ due to external dependencies</a:t>
            </a:r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coupling your dependencies to an abstraction</a:t>
            </a:r>
          </a:p>
          <a:p>
            <a:pPr lvl="1"/>
            <a:r>
              <a:rPr lang="en-US" dirty="0" smtClean="0"/>
              <a:t>Use Method </a:t>
            </a:r>
            <a:r>
              <a:rPr lang="en-US" dirty="0"/>
              <a:t>and </a:t>
            </a:r>
            <a:r>
              <a:rPr lang="en-US" dirty="0" smtClean="0"/>
              <a:t>Constructor </a:t>
            </a:r>
            <a:r>
              <a:rPr lang="en-US" dirty="0"/>
              <a:t>Injection with interfaces, abstract classes, and base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91" y="4399274"/>
            <a:ext cx="4302769" cy="1201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90" y="798960"/>
            <a:ext cx="3448589" cy="825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491" y="1769696"/>
            <a:ext cx="3491751" cy="1198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490" y="5774527"/>
            <a:ext cx="4302769" cy="463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379" y="3101144"/>
            <a:ext cx="3523136" cy="11652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474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36" y="1247278"/>
            <a:ext cx="3850871" cy="1227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36" y="2649733"/>
            <a:ext cx="2907538" cy="815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336" y="3640404"/>
            <a:ext cx="3832548" cy="11355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336" y="4999017"/>
            <a:ext cx="3846946" cy="1097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139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Code in smaller Chunks</a:t>
            </a:r>
          </a:p>
          <a:p>
            <a:pPr lvl="1"/>
            <a:r>
              <a:rPr lang="en-US" dirty="0" smtClean="0"/>
              <a:t>Single Responsibility </a:t>
            </a:r>
            <a:r>
              <a:rPr lang="en-US" dirty="0"/>
              <a:t>&amp; Interface </a:t>
            </a:r>
            <a:r>
              <a:rPr lang="en-US" dirty="0" smtClean="0"/>
              <a:t>Segregation</a:t>
            </a:r>
          </a:p>
          <a:p>
            <a:pPr lvl="1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Favor </a:t>
            </a:r>
            <a:r>
              <a:rPr lang="en-US" dirty="0"/>
              <a:t>Composition over </a:t>
            </a:r>
            <a:r>
              <a:rPr lang="en-US" dirty="0" smtClean="0"/>
              <a:t>Inheritance</a:t>
            </a:r>
          </a:p>
          <a:p>
            <a:pPr lvl="1"/>
            <a:r>
              <a:rPr lang="en-US" dirty="0" err="1"/>
              <a:t>Liskov's</a:t>
            </a:r>
            <a:r>
              <a:rPr lang="en-US" dirty="0"/>
              <a:t> Substitution, Open/Close, Dependency </a:t>
            </a:r>
            <a:r>
              <a:rPr lang="en-US" dirty="0" smtClean="0"/>
              <a:t>Inversion</a:t>
            </a:r>
          </a:p>
          <a:p>
            <a:pPr lvl="1"/>
            <a:r>
              <a:rPr lang="en-US" dirty="0" smtClean="0"/>
              <a:t>Inheritance is inflexible and can creates tightly coupled code</a:t>
            </a:r>
          </a:p>
          <a:p>
            <a:pPr lvl="1"/>
            <a:r>
              <a:rPr lang="en-US" i="1" dirty="0" smtClean="0"/>
              <a:t>Interfaces over inheritance</a:t>
            </a:r>
          </a:p>
          <a:p>
            <a:pPr lvl="2"/>
            <a:r>
              <a:rPr lang="en-US" dirty="0" smtClean="0"/>
              <a:t>Use dependency injection with interfaces to inject behavior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many nested </a:t>
            </a:r>
            <a:r>
              <a:rPr lang="en-US" dirty="0" smtClean="0"/>
              <a:t>Inheritances </a:t>
            </a:r>
            <a:r>
              <a:rPr lang="en-US" dirty="0"/>
              <a:t>but instead compose your classes in bundles where they work together(modules) then compose those modules to make your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3588" y="806597"/>
            <a:ext cx="8448675" cy="401638"/>
          </a:xfrm>
        </p:spPr>
        <p:txBody>
          <a:bodyPr/>
          <a:lstStyle/>
          <a:p>
            <a:pPr algn="ctr"/>
            <a:r>
              <a:rPr lang="en-US" sz="2400" b="1" dirty="0" smtClean="0"/>
              <a:t>Inheritance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314450" y="1851552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25674" y="1842440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8492" y="297852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32788" y="298763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04694" y="443559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9252" y="297852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3588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6998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73936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18104" y="4419063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2172" y="443142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37" name="Straight Arrow Connector 36"/>
          <p:cNvCxnSpPr>
            <a:stCxn id="7" idx="2"/>
            <a:endCxn id="12" idx="0"/>
          </p:cNvCxnSpPr>
          <p:nvPr/>
        </p:nvCxnSpPr>
        <p:spPr bwMode="auto">
          <a:xfrm flipH="1">
            <a:off x="1075944" y="2217312"/>
            <a:ext cx="425958" cy="761211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38" name="Straight Arrow Connector 37"/>
          <p:cNvCxnSpPr>
            <a:stCxn id="7" idx="2"/>
            <a:endCxn id="13" idx="0"/>
          </p:cNvCxnSpPr>
          <p:nvPr/>
        </p:nvCxnSpPr>
        <p:spPr bwMode="auto">
          <a:xfrm>
            <a:off x="1501902" y="2217312"/>
            <a:ext cx="418338" cy="77032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 bwMode="auto">
          <a:xfrm>
            <a:off x="2913126" y="2208200"/>
            <a:ext cx="433578" cy="77032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4" name="Straight Arrow Connector 43"/>
          <p:cNvCxnSpPr>
            <a:stCxn id="9" idx="2"/>
            <a:endCxn id="14" idx="0"/>
          </p:cNvCxnSpPr>
          <p:nvPr/>
        </p:nvCxnSpPr>
        <p:spPr bwMode="auto">
          <a:xfrm flipH="1">
            <a:off x="2692146" y="2208200"/>
            <a:ext cx="220980" cy="222739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47" name="Straight Arrow Connector 46"/>
          <p:cNvCxnSpPr>
            <a:stCxn id="12" idx="2"/>
            <a:endCxn id="16" idx="0"/>
          </p:cNvCxnSpPr>
          <p:nvPr/>
        </p:nvCxnSpPr>
        <p:spPr bwMode="auto">
          <a:xfrm flipH="1">
            <a:off x="701040" y="3344283"/>
            <a:ext cx="374904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50" name="Straight Arrow Connector 49"/>
          <p:cNvCxnSpPr>
            <a:stCxn id="12" idx="2"/>
            <a:endCxn id="17" idx="0"/>
          </p:cNvCxnSpPr>
          <p:nvPr/>
        </p:nvCxnSpPr>
        <p:spPr bwMode="auto">
          <a:xfrm>
            <a:off x="1075944" y="3344283"/>
            <a:ext cx="238506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54" name="Straight Arrow Connector 53"/>
          <p:cNvCxnSpPr>
            <a:stCxn id="13" idx="2"/>
            <a:endCxn id="18" idx="0"/>
          </p:cNvCxnSpPr>
          <p:nvPr/>
        </p:nvCxnSpPr>
        <p:spPr bwMode="auto">
          <a:xfrm>
            <a:off x="1920240" y="3353395"/>
            <a:ext cx="41148" cy="1065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60" name="Straight Arrow Connector 59"/>
          <p:cNvCxnSpPr>
            <a:stCxn id="15" idx="2"/>
            <a:endCxn id="20" idx="0"/>
          </p:cNvCxnSpPr>
          <p:nvPr/>
        </p:nvCxnSpPr>
        <p:spPr bwMode="auto">
          <a:xfrm flipH="1">
            <a:off x="3305556" y="3344283"/>
            <a:ext cx="41148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63" name="Straight Arrow Connector 62"/>
          <p:cNvCxnSpPr>
            <a:stCxn id="15" idx="2"/>
            <a:endCxn id="21" idx="0"/>
          </p:cNvCxnSpPr>
          <p:nvPr/>
        </p:nvCxnSpPr>
        <p:spPr bwMode="auto">
          <a:xfrm>
            <a:off x="3346704" y="3344283"/>
            <a:ext cx="502920" cy="108714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sp>
        <p:nvSpPr>
          <p:cNvPr id="66" name="Rectangle 65"/>
          <p:cNvSpPr/>
          <p:nvPr/>
        </p:nvSpPr>
        <p:spPr>
          <a:xfrm>
            <a:off x="5635542" y="1848685"/>
            <a:ext cx="374904" cy="365760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23518" y="184244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92268" y="298763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78961" y="44144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23450" y="298307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004048" y="297602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17364" y="442817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430774" y="442817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248229" y="4430654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36066" y="443559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301011" y="44144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78" name="Straight Arrow Connector 77"/>
          <p:cNvCxnSpPr>
            <a:stCxn id="66" idx="2"/>
            <a:endCxn id="68" idx="0"/>
          </p:cNvCxnSpPr>
          <p:nvPr/>
        </p:nvCxnSpPr>
        <p:spPr bwMode="auto">
          <a:xfrm flipH="1">
            <a:off x="5379720" y="2214445"/>
            <a:ext cx="443274" cy="77319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79" name="Straight Arrow Connector 78"/>
          <p:cNvCxnSpPr>
            <a:stCxn id="67" idx="2"/>
            <a:endCxn id="69" idx="0"/>
          </p:cNvCxnSpPr>
          <p:nvPr/>
        </p:nvCxnSpPr>
        <p:spPr bwMode="auto">
          <a:xfrm>
            <a:off x="7310970" y="2208200"/>
            <a:ext cx="455443" cy="220629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0" name="Straight Arrow Connector 79"/>
          <p:cNvCxnSpPr>
            <a:stCxn id="67" idx="2"/>
            <a:endCxn id="71" idx="0"/>
          </p:cNvCxnSpPr>
          <p:nvPr/>
        </p:nvCxnSpPr>
        <p:spPr bwMode="auto">
          <a:xfrm>
            <a:off x="7310970" y="2208200"/>
            <a:ext cx="880530" cy="76782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1" name="Straight Arrow Connector 80"/>
          <p:cNvCxnSpPr>
            <a:stCxn id="67" idx="2"/>
            <a:endCxn id="70" idx="0"/>
          </p:cNvCxnSpPr>
          <p:nvPr/>
        </p:nvCxnSpPr>
        <p:spPr bwMode="auto">
          <a:xfrm flipH="1">
            <a:off x="6610902" y="2208200"/>
            <a:ext cx="700068" cy="77487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2" name="Straight Arrow Connector 81"/>
          <p:cNvCxnSpPr>
            <a:stCxn id="68" idx="2"/>
            <a:endCxn id="72" idx="0"/>
          </p:cNvCxnSpPr>
          <p:nvPr/>
        </p:nvCxnSpPr>
        <p:spPr bwMode="auto">
          <a:xfrm flipH="1">
            <a:off x="5004816" y="3353395"/>
            <a:ext cx="374904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3" name="Straight Arrow Connector 82"/>
          <p:cNvCxnSpPr>
            <a:stCxn id="68" idx="2"/>
            <a:endCxn id="73" idx="0"/>
          </p:cNvCxnSpPr>
          <p:nvPr/>
        </p:nvCxnSpPr>
        <p:spPr bwMode="auto">
          <a:xfrm>
            <a:off x="5379720" y="3353395"/>
            <a:ext cx="238506" cy="107478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5" name="Straight Arrow Connector 84"/>
          <p:cNvCxnSpPr>
            <a:stCxn id="70" idx="2"/>
            <a:endCxn id="75" idx="0"/>
          </p:cNvCxnSpPr>
          <p:nvPr/>
        </p:nvCxnSpPr>
        <p:spPr bwMode="auto">
          <a:xfrm flipH="1">
            <a:off x="6435681" y="3348839"/>
            <a:ext cx="175221" cy="108181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6" name="Straight Arrow Connector 85"/>
          <p:cNvCxnSpPr>
            <a:stCxn id="70" idx="2"/>
            <a:endCxn id="76" idx="0"/>
          </p:cNvCxnSpPr>
          <p:nvPr/>
        </p:nvCxnSpPr>
        <p:spPr bwMode="auto">
          <a:xfrm>
            <a:off x="6610902" y="3348839"/>
            <a:ext cx="512616" cy="1086757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87" name="Straight Arrow Connector 86"/>
          <p:cNvCxnSpPr>
            <a:stCxn id="71" idx="2"/>
            <a:endCxn id="77" idx="0"/>
          </p:cNvCxnSpPr>
          <p:nvPr/>
        </p:nvCxnSpPr>
        <p:spPr bwMode="auto">
          <a:xfrm>
            <a:off x="8191500" y="3341780"/>
            <a:ext cx="296963" cy="1072719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sp>
        <p:nvSpPr>
          <p:cNvPr id="97" name="TextBox 96"/>
          <p:cNvSpPr txBox="1"/>
          <p:nvPr/>
        </p:nvSpPr>
        <p:spPr>
          <a:xfrm>
            <a:off x="3156880" y="6051975"/>
            <a:ext cx="2449581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4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Instantiate Lower level Classes</a:t>
            </a:r>
          </a:p>
        </p:txBody>
      </p:sp>
      <p:cxnSp>
        <p:nvCxnSpPr>
          <p:cNvPr id="99" name="Straight Arrow Connector 98"/>
          <p:cNvCxnSpPr>
            <a:stCxn id="16" idx="2"/>
            <a:endCxn id="97" idx="0"/>
          </p:cNvCxnSpPr>
          <p:nvPr/>
        </p:nvCxnSpPr>
        <p:spPr bwMode="auto">
          <a:xfrm>
            <a:off x="701040" y="4784823"/>
            <a:ext cx="3680631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1" name="Straight Arrow Connector 100"/>
          <p:cNvCxnSpPr>
            <a:stCxn id="17" idx="2"/>
            <a:endCxn id="97" idx="0"/>
          </p:cNvCxnSpPr>
          <p:nvPr/>
        </p:nvCxnSpPr>
        <p:spPr bwMode="auto">
          <a:xfrm>
            <a:off x="1314450" y="4784823"/>
            <a:ext cx="3067221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4" name="Straight Arrow Connector 103"/>
          <p:cNvCxnSpPr>
            <a:stCxn id="18" idx="2"/>
            <a:endCxn id="97" idx="0"/>
          </p:cNvCxnSpPr>
          <p:nvPr/>
        </p:nvCxnSpPr>
        <p:spPr bwMode="auto">
          <a:xfrm>
            <a:off x="1961388" y="4784823"/>
            <a:ext cx="2420283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07" name="Straight Arrow Connector 106"/>
          <p:cNvCxnSpPr>
            <a:stCxn id="14" idx="2"/>
            <a:endCxn id="97" idx="0"/>
          </p:cNvCxnSpPr>
          <p:nvPr/>
        </p:nvCxnSpPr>
        <p:spPr bwMode="auto">
          <a:xfrm>
            <a:off x="2692146" y="4801356"/>
            <a:ext cx="1689525" cy="1250619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10" name="Straight Arrow Connector 109"/>
          <p:cNvCxnSpPr>
            <a:stCxn id="20" idx="2"/>
            <a:endCxn id="97" idx="0"/>
          </p:cNvCxnSpPr>
          <p:nvPr/>
        </p:nvCxnSpPr>
        <p:spPr bwMode="auto">
          <a:xfrm>
            <a:off x="3305556" y="4784823"/>
            <a:ext cx="1076115" cy="1267152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13" name="Straight Arrow Connector 112"/>
          <p:cNvCxnSpPr>
            <a:stCxn id="21" idx="2"/>
            <a:endCxn id="97" idx="0"/>
          </p:cNvCxnSpPr>
          <p:nvPr/>
        </p:nvCxnSpPr>
        <p:spPr bwMode="auto">
          <a:xfrm>
            <a:off x="3849624" y="4797185"/>
            <a:ext cx="532047" cy="125479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1" name="Straight Arrow Connector 120"/>
          <p:cNvCxnSpPr>
            <a:stCxn id="72" idx="2"/>
            <a:endCxn id="97" idx="0"/>
          </p:cNvCxnSpPr>
          <p:nvPr/>
        </p:nvCxnSpPr>
        <p:spPr bwMode="auto">
          <a:xfrm flipH="1">
            <a:off x="4381671" y="4793935"/>
            <a:ext cx="623145" cy="125804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4" name="Straight Arrow Connector 123"/>
          <p:cNvCxnSpPr>
            <a:stCxn id="73" idx="2"/>
            <a:endCxn id="97" idx="0"/>
          </p:cNvCxnSpPr>
          <p:nvPr/>
        </p:nvCxnSpPr>
        <p:spPr bwMode="auto">
          <a:xfrm flipH="1">
            <a:off x="4381671" y="4793935"/>
            <a:ext cx="1236555" cy="1258040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27" name="Straight Arrow Connector 126"/>
          <p:cNvCxnSpPr>
            <a:stCxn id="75" idx="2"/>
            <a:endCxn id="97" idx="0"/>
          </p:cNvCxnSpPr>
          <p:nvPr/>
        </p:nvCxnSpPr>
        <p:spPr bwMode="auto">
          <a:xfrm flipH="1">
            <a:off x="4381671" y="4796414"/>
            <a:ext cx="2054010" cy="1255561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0" name="Straight Arrow Connector 129"/>
          <p:cNvCxnSpPr>
            <a:stCxn id="76" idx="2"/>
            <a:endCxn id="97" idx="0"/>
          </p:cNvCxnSpPr>
          <p:nvPr/>
        </p:nvCxnSpPr>
        <p:spPr bwMode="auto">
          <a:xfrm flipH="1">
            <a:off x="4381671" y="4801356"/>
            <a:ext cx="2741847" cy="1250619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3" name="Straight Arrow Connector 132"/>
          <p:cNvCxnSpPr>
            <a:stCxn id="77" idx="2"/>
            <a:endCxn id="97" idx="0"/>
          </p:cNvCxnSpPr>
          <p:nvPr/>
        </p:nvCxnSpPr>
        <p:spPr bwMode="auto">
          <a:xfrm flipH="1">
            <a:off x="4381671" y="4780259"/>
            <a:ext cx="4106792" cy="1271716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38" name="Straight Arrow Connector 137"/>
          <p:cNvCxnSpPr>
            <a:stCxn id="69" idx="2"/>
            <a:endCxn id="97" idx="0"/>
          </p:cNvCxnSpPr>
          <p:nvPr/>
        </p:nvCxnSpPr>
        <p:spPr bwMode="auto">
          <a:xfrm flipH="1">
            <a:off x="4381671" y="4780259"/>
            <a:ext cx="3384742" cy="1271716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5" name="Straight Arrow Connector 174"/>
          <p:cNvCxnSpPr/>
          <p:nvPr/>
        </p:nvCxnSpPr>
        <p:spPr bwMode="auto">
          <a:xfrm flipH="1">
            <a:off x="621792" y="776772"/>
            <a:ext cx="9144" cy="457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76" name="Straight Arrow Connector 175"/>
          <p:cNvCxnSpPr/>
          <p:nvPr/>
        </p:nvCxnSpPr>
        <p:spPr bwMode="auto">
          <a:xfrm flipH="1">
            <a:off x="1654210" y="773032"/>
            <a:ext cx="9144" cy="45766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sp>
        <p:nvSpPr>
          <p:cNvPr id="177" name="Rectangle 176"/>
          <p:cNvSpPr/>
          <p:nvPr/>
        </p:nvSpPr>
        <p:spPr>
          <a:xfrm>
            <a:off x="2879822" y="902741"/>
            <a:ext cx="264795" cy="222093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67067" y="892722"/>
            <a:ext cx="949299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Inheritance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623696" y="908921"/>
            <a:ext cx="1050288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Instantiation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115047" y="916059"/>
            <a:ext cx="58221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Class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526864" y="1349687"/>
            <a:ext cx="251321" cy="207926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732788" y="1348547"/>
            <a:ext cx="110959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Abstract Class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970768" y="1360825"/>
            <a:ext cx="220295" cy="192408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154376" y="1370693"/>
            <a:ext cx="81144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Interface</a:t>
            </a:r>
          </a:p>
        </p:txBody>
      </p:sp>
    </p:spTree>
    <p:extLst>
      <p:ext uri="{BB962C8B-B14F-4D97-AF65-F5344CB8AC3E}">
        <p14:creationId xmlns:p14="http://schemas.microsoft.com/office/powerpoint/2010/main" val="256177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08740" y="804153"/>
            <a:ext cx="8448675" cy="401638"/>
          </a:xfrm>
        </p:spPr>
        <p:txBody>
          <a:bodyPr/>
          <a:lstStyle/>
          <a:p>
            <a:pPr algn="ctr"/>
            <a:r>
              <a:rPr lang="en-US" sz="2400" b="1" dirty="0" smtClean="0"/>
              <a:t>Composition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388766" y="3956731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34925" y="6051975"/>
            <a:ext cx="2493503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4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Instantiate Composed Modules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22180" y="2963599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40226" y="298471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58272" y="2984715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97084" y="2096779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Straight Arrow Connector 10"/>
          <p:cNvCxnSpPr>
            <a:stCxn id="84" idx="2"/>
            <a:endCxn id="64" idx="0"/>
          </p:cNvCxnSpPr>
          <p:nvPr/>
        </p:nvCxnSpPr>
        <p:spPr bwMode="auto">
          <a:xfrm flipH="1">
            <a:off x="1209632" y="2462539"/>
            <a:ext cx="374904" cy="50106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3" name="Straight Arrow Connector 22"/>
          <p:cNvCxnSpPr>
            <a:stCxn id="84" idx="2"/>
            <a:endCxn id="65" idx="0"/>
          </p:cNvCxnSpPr>
          <p:nvPr/>
        </p:nvCxnSpPr>
        <p:spPr bwMode="auto">
          <a:xfrm>
            <a:off x="1584536" y="2462539"/>
            <a:ext cx="243142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5" name="Straight Arrow Connector 24"/>
          <p:cNvCxnSpPr>
            <a:stCxn id="84" idx="2"/>
            <a:endCxn id="74" idx="0"/>
          </p:cNvCxnSpPr>
          <p:nvPr/>
        </p:nvCxnSpPr>
        <p:spPr bwMode="auto">
          <a:xfrm>
            <a:off x="1584536" y="2462539"/>
            <a:ext cx="861188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27" name="Straight Arrow Connector 26"/>
          <p:cNvCxnSpPr>
            <a:stCxn id="64" idx="2"/>
            <a:endCxn id="16" idx="0"/>
          </p:cNvCxnSpPr>
          <p:nvPr/>
        </p:nvCxnSpPr>
        <p:spPr bwMode="auto">
          <a:xfrm>
            <a:off x="1209632" y="3329359"/>
            <a:ext cx="366586" cy="627372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29" name="Straight Arrow Connector 28"/>
          <p:cNvCxnSpPr>
            <a:stCxn id="65" idx="2"/>
            <a:endCxn id="16" idx="0"/>
          </p:cNvCxnSpPr>
          <p:nvPr/>
        </p:nvCxnSpPr>
        <p:spPr bwMode="auto">
          <a:xfrm flipH="1">
            <a:off x="1576218" y="3350475"/>
            <a:ext cx="251460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31" name="Straight Arrow Connector 30"/>
          <p:cNvCxnSpPr>
            <a:stCxn id="74" idx="2"/>
            <a:endCxn id="16" idx="0"/>
          </p:cNvCxnSpPr>
          <p:nvPr/>
        </p:nvCxnSpPr>
        <p:spPr bwMode="auto">
          <a:xfrm flipH="1">
            <a:off x="1576218" y="3350475"/>
            <a:ext cx="869506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00" name="Rectangle 99"/>
          <p:cNvSpPr/>
          <p:nvPr/>
        </p:nvSpPr>
        <p:spPr>
          <a:xfrm>
            <a:off x="6900106" y="3958782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533520" y="2965650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151566" y="298676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769612" y="2986766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908424" y="2098830"/>
            <a:ext cx="374904" cy="365760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8" name="Straight Arrow Connector 107"/>
          <p:cNvCxnSpPr>
            <a:stCxn id="106" idx="2"/>
            <a:endCxn id="102" idx="0"/>
          </p:cNvCxnSpPr>
          <p:nvPr/>
        </p:nvCxnSpPr>
        <p:spPr bwMode="auto">
          <a:xfrm flipH="1">
            <a:off x="6720972" y="2464590"/>
            <a:ext cx="374904" cy="50106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09" name="Straight Arrow Connector 108"/>
          <p:cNvCxnSpPr>
            <a:stCxn id="106" idx="2"/>
            <a:endCxn id="103" idx="0"/>
          </p:cNvCxnSpPr>
          <p:nvPr/>
        </p:nvCxnSpPr>
        <p:spPr bwMode="auto">
          <a:xfrm>
            <a:off x="7095876" y="2464590"/>
            <a:ext cx="243142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1" name="Straight Arrow Connector 110"/>
          <p:cNvCxnSpPr>
            <a:stCxn id="106" idx="2"/>
            <a:endCxn id="105" idx="0"/>
          </p:cNvCxnSpPr>
          <p:nvPr/>
        </p:nvCxnSpPr>
        <p:spPr bwMode="auto">
          <a:xfrm>
            <a:off x="7095876" y="2464590"/>
            <a:ext cx="861188" cy="52217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2" name="Straight Arrow Connector 111"/>
          <p:cNvCxnSpPr>
            <a:stCxn id="102" idx="2"/>
            <a:endCxn id="100" idx="0"/>
          </p:cNvCxnSpPr>
          <p:nvPr/>
        </p:nvCxnSpPr>
        <p:spPr bwMode="auto">
          <a:xfrm>
            <a:off x="6720972" y="3331410"/>
            <a:ext cx="366586" cy="627372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14" name="Straight Arrow Connector 113"/>
          <p:cNvCxnSpPr>
            <a:stCxn id="103" idx="2"/>
            <a:endCxn id="100" idx="0"/>
          </p:cNvCxnSpPr>
          <p:nvPr/>
        </p:nvCxnSpPr>
        <p:spPr bwMode="auto">
          <a:xfrm flipH="1">
            <a:off x="7087558" y="3352526"/>
            <a:ext cx="251460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15" name="Straight Arrow Connector 114"/>
          <p:cNvCxnSpPr>
            <a:stCxn id="105" idx="2"/>
            <a:endCxn id="100" idx="0"/>
          </p:cNvCxnSpPr>
          <p:nvPr/>
        </p:nvCxnSpPr>
        <p:spPr bwMode="auto">
          <a:xfrm flipH="1">
            <a:off x="7087558" y="3352526"/>
            <a:ext cx="869506" cy="606256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16" name="Rectangle 115"/>
          <p:cNvSpPr/>
          <p:nvPr/>
        </p:nvSpPr>
        <p:spPr>
          <a:xfrm>
            <a:off x="8331968" y="2979221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7" name="Straight Arrow Connector 116"/>
          <p:cNvCxnSpPr>
            <a:stCxn id="106" idx="2"/>
            <a:endCxn id="116" idx="0"/>
          </p:cNvCxnSpPr>
          <p:nvPr/>
        </p:nvCxnSpPr>
        <p:spPr bwMode="auto">
          <a:xfrm>
            <a:off x="7095876" y="2464590"/>
            <a:ext cx="1423544" cy="514631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18" name="Straight Arrow Connector 117"/>
          <p:cNvCxnSpPr>
            <a:stCxn id="116" idx="2"/>
            <a:endCxn id="100" idx="0"/>
          </p:cNvCxnSpPr>
          <p:nvPr/>
        </p:nvCxnSpPr>
        <p:spPr bwMode="auto">
          <a:xfrm flipH="1">
            <a:off x="7087558" y="3344981"/>
            <a:ext cx="1431862" cy="613801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19" name="Rectangle 118"/>
          <p:cNvSpPr/>
          <p:nvPr/>
        </p:nvSpPr>
        <p:spPr>
          <a:xfrm>
            <a:off x="4172192" y="40506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708755" y="30780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760075" y="3078077"/>
            <a:ext cx="374904" cy="365760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680682" y="2194261"/>
            <a:ext cx="374904" cy="36576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26" name="Straight Arrow Connector 125"/>
          <p:cNvCxnSpPr>
            <a:stCxn id="125" idx="2"/>
            <a:endCxn id="120" idx="0"/>
          </p:cNvCxnSpPr>
          <p:nvPr/>
        </p:nvCxnSpPr>
        <p:spPr bwMode="auto">
          <a:xfrm flipH="1">
            <a:off x="3896207" y="2560021"/>
            <a:ext cx="971927" cy="51805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28" name="Straight Arrow Connector 127"/>
          <p:cNvCxnSpPr>
            <a:stCxn id="125" idx="2"/>
            <a:endCxn id="122" idx="0"/>
          </p:cNvCxnSpPr>
          <p:nvPr/>
        </p:nvCxnSpPr>
        <p:spPr bwMode="auto">
          <a:xfrm>
            <a:off x="4868134" y="2560021"/>
            <a:ext cx="79393" cy="518056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31" name="Straight Arrow Connector 130"/>
          <p:cNvCxnSpPr>
            <a:stCxn id="120" idx="2"/>
            <a:endCxn id="119" idx="0"/>
          </p:cNvCxnSpPr>
          <p:nvPr/>
        </p:nvCxnSpPr>
        <p:spPr bwMode="auto">
          <a:xfrm>
            <a:off x="3896207" y="3443837"/>
            <a:ext cx="463437" cy="606840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cxnSp>
        <p:nvCxnSpPr>
          <p:cNvPr id="132" name="Straight Arrow Connector 131"/>
          <p:cNvCxnSpPr>
            <a:stCxn id="122" idx="2"/>
            <a:endCxn id="119" idx="0"/>
          </p:cNvCxnSpPr>
          <p:nvPr/>
        </p:nvCxnSpPr>
        <p:spPr bwMode="auto">
          <a:xfrm flipH="1">
            <a:off x="4359644" y="3443837"/>
            <a:ext cx="587883" cy="606840"/>
          </a:xfrm>
          <a:prstGeom prst="straightConnector1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miter lim="800000"/>
            <a:headEnd type="none" w="sm" len="sm"/>
            <a:tailEnd type="triangle"/>
          </a:ln>
        </p:spPr>
      </p:cxnSp>
      <p:sp>
        <p:nvSpPr>
          <p:cNvPr id="149" name="Oval 148"/>
          <p:cNvSpPr/>
          <p:nvPr/>
        </p:nvSpPr>
        <p:spPr>
          <a:xfrm>
            <a:off x="510208" y="1860111"/>
            <a:ext cx="2506287" cy="2743200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3463896" y="1980847"/>
            <a:ext cx="2322576" cy="2679597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6261037" y="1833023"/>
            <a:ext cx="2599944" cy="2733327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54" name="Straight Arrow Connector 153"/>
          <p:cNvCxnSpPr>
            <a:stCxn id="16" idx="2"/>
            <a:endCxn id="97" idx="0"/>
          </p:cNvCxnSpPr>
          <p:nvPr/>
        </p:nvCxnSpPr>
        <p:spPr bwMode="auto">
          <a:xfrm>
            <a:off x="1576218" y="4322491"/>
            <a:ext cx="2805459" cy="1729484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69" name="Straight Arrow Connector 168"/>
          <p:cNvCxnSpPr>
            <a:stCxn id="119" idx="2"/>
            <a:endCxn id="97" idx="0"/>
          </p:cNvCxnSpPr>
          <p:nvPr/>
        </p:nvCxnSpPr>
        <p:spPr bwMode="auto">
          <a:xfrm>
            <a:off x="4359644" y="4416437"/>
            <a:ext cx="22033" cy="163553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2" name="Straight Arrow Connector 171"/>
          <p:cNvCxnSpPr>
            <a:stCxn id="100" idx="2"/>
            <a:endCxn id="97" idx="0"/>
          </p:cNvCxnSpPr>
          <p:nvPr/>
        </p:nvCxnSpPr>
        <p:spPr bwMode="auto">
          <a:xfrm flipH="1">
            <a:off x="4381677" y="4324542"/>
            <a:ext cx="2705881" cy="1727433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cxnSp>
        <p:nvCxnSpPr>
          <p:cNvPr id="177" name="Straight Arrow Connector 176"/>
          <p:cNvCxnSpPr/>
          <p:nvPr/>
        </p:nvCxnSpPr>
        <p:spPr bwMode="auto">
          <a:xfrm flipH="1">
            <a:off x="621792" y="776772"/>
            <a:ext cx="9144" cy="4576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/>
          </a:ln>
        </p:spPr>
      </p:cxnSp>
      <p:cxnSp>
        <p:nvCxnSpPr>
          <p:cNvPr id="178" name="Straight Arrow Connector 177"/>
          <p:cNvCxnSpPr/>
          <p:nvPr/>
        </p:nvCxnSpPr>
        <p:spPr bwMode="auto">
          <a:xfrm flipH="1">
            <a:off x="1654210" y="773032"/>
            <a:ext cx="9144" cy="457668"/>
          </a:xfrm>
          <a:prstGeom prst="straightConnector1">
            <a:avLst/>
          </a:prstGeom>
          <a:noFill/>
          <a:ln w="12700">
            <a:solidFill>
              <a:srgbClr val="00B0F0"/>
            </a:solidFill>
            <a:miter lim="800000"/>
            <a:headEnd type="none" w="sm" len="sm"/>
            <a:tailEnd type="triangle"/>
          </a:ln>
        </p:spPr>
      </p:cxnSp>
      <p:sp>
        <p:nvSpPr>
          <p:cNvPr id="179" name="Rectangle 178"/>
          <p:cNvSpPr/>
          <p:nvPr/>
        </p:nvSpPr>
        <p:spPr>
          <a:xfrm>
            <a:off x="2879822" y="902741"/>
            <a:ext cx="264795" cy="222093"/>
          </a:xfrm>
          <a:prstGeom prst="rect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67067" y="892722"/>
            <a:ext cx="949299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Inheritance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1623696" y="908921"/>
            <a:ext cx="1050288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Instantiation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115047" y="916059"/>
            <a:ext cx="58221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Class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357224" y="1430429"/>
            <a:ext cx="251321" cy="207926"/>
          </a:xfrm>
          <a:prstGeom prst="rect">
            <a:avLst/>
          </a:prstGeom>
          <a:solidFill>
            <a:srgbClr val="00B0F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563148" y="1429289"/>
            <a:ext cx="1109599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Abstract Class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801128" y="1441567"/>
            <a:ext cx="220295" cy="192408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984736" y="1451435"/>
            <a:ext cx="81144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Interface</a:t>
            </a:r>
          </a:p>
        </p:txBody>
      </p:sp>
      <p:cxnSp>
        <p:nvCxnSpPr>
          <p:cNvPr id="188" name="Straight Arrow Connector 187"/>
          <p:cNvCxnSpPr/>
          <p:nvPr/>
        </p:nvCxnSpPr>
        <p:spPr bwMode="auto">
          <a:xfrm flipH="1">
            <a:off x="608740" y="1298063"/>
            <a:ext cx="9144" cy="457668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08740" y="1444689"/>
            <a:ext cx="1537601" cy="220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Dependency Injection</a:t>
            </a:r>
          </a:p>
        </p:txBody>
      </p:sp>
      <p:sp>
        <p:nvSpPr>
          <p:cNvPr id="190" name="Oval 189"/>
          <p:cNvSpPr/>
          <p:nvPr/>
        </p:nvSpPr>
        <p:spPr>
          <a:xfrm>
            <a:off x="4988929" y="1467970"/>
            <a:ext cx="157111" cy="152400"/>
          </a:xfrm>
          <a:prstGeom prst="ellipse">
            <a:avLst/>
          </a:prstGeom>
          <a:noFill/>
          <a:ln w="38100">
            <a:solidFill>
              <a:srgbClr val="FF0000">
                <a:alpha val="50980"/>
              </a:srgbClr>
            </a:solidFill>
          </a:ln>
          <a:effectLst>
            <a:outerShdw blurRad="152400" dist="152400" dir="2580000" rotWithShape="0">
              <a:schemeClr val="accent3">
                <a:lumMod val="50000"/>
                <a:alpha val="38000"/>
              </a:schemeClr>
            </a:outerShdw>
          </a:effectLst>
          <a:scene3d>
            <a:camera prst="orthographicFront"/>
            <a:lightRig rig="soft" dir="t"/>
          </a:scene3d>
          <a:sp3d>
            <a:bevelT w="88900" h="88900"/>
            <a:bevelB w="0" h="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30322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103255" y="1449044"/>
            <a:ext cx="736100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100" b="1" i="1" dirty="0" smtClean="0">
                <a:solidFill>
                  <a:srgbClr val="5D4717"/>
                </a:solidFill>
                <a:latin typeface="Calibri" pitchFamily="34" charset="0"/>
                <a:cs typeface="Calibri" pitchFamily="34" charset="0"/>
              </a:rPr>
              <a:t>= Module</a:t>
            </a:r>
          </a:p>
        </p:txBody>
      </p:sp>
    </p:spTree>
    <p:extLst>
      <p:ext uri="{BB962C8B-B14F-4D97-AF65-F5344CB8AC3E}">
        <p14:creationId xmlns:p14="http://schemas.microsoft.com/office/powerpoint/2010/main" val="33713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49" grpId="0" animBg="1"/>
      <p:bldP spid="150" grpId="0" animBg="1"/>
      <p:bldP spid="1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OOP gives you tools to make Coding Better!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Encapsulation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G</a:t>
            </a:r>
            <a:r>
              <a:rPr lang="en-US" sz="2000" dirty="0" smtClean="0"/>
              <a:t>etter </a:t>
            </a:r>
            <a:r>
              <a:rPr lang="en-US" sz="2000" dirty="0"/>
              <a:t>and </a:t>
            </a:r>
            <a:r>
              <a:rPr lang="en-US" sz="2000" dirty="0" smtClean="0"/>
              <a:t>Setter </a:t>
            </a:r>
            <a:r>
              <a:rPr lang="en-US" sz="2000" dirty="0"/>
              <a:t>methods </a:t>
            </a:r>
            <a:r>
              <a:rPr lang="en-US" sz="2000" dirty="0" smtClean="0"/>
              <a:t>to </a:t>
            </a:r>
            <a:r>
              <a:rPr lang="en-US" sz="2000" dirty="0"/>
              <a:t>access and change properties on an </a:t>
            </a:r>
            <a:r>
              <a:rPr lang="en-US" sz="2000" dirty="0" smtClean="0"/>
              <a:t>instantiated </a:t>
            </a:r>
            <a:r>
              <a:rPr lang="en-US" sz="2000" dirty="0"/>
              <a:t>object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Abstraction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Thinking the </a:t>
            </a:r>
            <a:r>
              <a:rPr lang="en-US" sz="2000" dirty="0"/>
              <a:t>I</a:t>
            </a:r>
            <a:r>
              <a:rPr lang="en-US" sz="2000" dirty="0" smtClean="0"/>
              <a:t>nput </a:t>
            </a:r>
            <a:r>
              <a:rPr lang="en-US" sz="2000" dirty="0"/>
              <a:t>and </a:t>
            </a:r>
            <a:r>
              <a:rPr lang="en-US" sz="2000" dirty="0" smtClean="0"/>
              <a:t>Output </a:t>
            </a:r>
            <a:r>
              <a:rPr lang="en-US" sz="2000" dirty="0"/>
              <a:t>of a method, not every line of code </a:t>
            </a:r>
            <a:endParaRPr lang="en-US" sz="20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Inheritance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Not having to copy </a:t>
            </a:r>
            <a:r>
              <a:rPr lang="en-US" sz="2000" dirty="0"/>
              <a:t>and paste </a:t>
            </a:r>
            <a:r>
              <a:rPr lang="en-US" sz="2000" dirty="0" smtClean="0"/>
              <a:t>code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Know how to use something without reading all of it</a:t>
            </a:r>
            <a:endParaRPr lang="en-US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Polymorphism </a:t>
            </a:r>
            <a:endParaRPr lang="en-US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</a:t>
            </a:r>
            <a:r>
              <a:rPr lang="en-US" sz="2000" dirty="0" smtClean="0"/>
              <a:t>eing </a:t>
            </a:r>
            <a:r>
              <a:rPr lang="en-US" sz="2000" dirty="0"/>
              <a:t>able to do the same thing in different </a:t>
            </a:r>
            <a:r>
              <a:rPr lang="en-US" sz="2000" dirty="0" smtClean="0"/>
              <a:t>ways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00" dirty="0" smtClean="0"/>
              <a:t>Overloading(or </a:t>
            </a:r>
            <a:r>
              <a:rPr lang="en-US" sz="1900" dirty="0"/>
              <a:t>overriding) functions that have been </a:t>
            </a:r>
            <a:r>
              <a:rPr lang="en-US" sz="1900" dirty="0" smtClean="0"/>
              <a:t>inherited </a:t>
            </a:r>
            <a:endParaRPr lang="en-US" sz="19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U</a:t>
            </a:r>
            <a:r>
              <a:rPr lang="en-US" sz="1900" dirty="0" smtClean="0"/>
              <a:t>sing </a:t>
            </a:r>
            <a:r>
              <a:rPr lang="en-US" sz="1900" dirty="0"/>
              <a:t>the same name for a method that takes in different parameters</a:t>
            </a:r>
            <a:endParaRPr lang="en-US" sz="1900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5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Do the SOLID?: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Code in smaller Chunks</a:t>
            </a:r>
          </a:p>
          <a:p>
            <a:pPr lvl="1"/>
            <a:r>
              <a:rPr lang="en-US" dirty="0" smtClean="0"/>
              <a:t>Single Responsibility </a:t>
            </a:r>
            <a:r>
              <a:rPr lang="en-US" dirty="0"/>
              <a:t>&amp; Interface </a:t>
            </a:r>
            <a:r>
              <a:rPr lang="en-US" dirty="0" smtClean="0"/>
              <a:t>Segregation</a:t>
            </a:r>
          </a:p>
          <a:p>
            <a:pPr lvl="1"/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Favor </a:t>
            </a:r>
            <a:r>
              <a:rPr lang="en-US" dirty="0"/>
              <a:t>Composition over </a:t>
            </a:r>
            <a:r>
              <a:rPr lang="en-US" dirty="0" smtClean="0"/>
              <a:t>Inheritance</a:t>
            </a:r>
          </a:p>
          <a:p>
            <a:pPr lvl="1"/>
            <a:r>
              <a:rPr lang="en-US" dirty="0" err="1"/>
              <a:t>Liskov's</a:t>
            </a:r>
            <a:r>
              <a:rPr lang="en-US" dirty="0"/>
              <a:t> Substitution, Open/Close, Dependency </a:t>
            </a:r>
            <a:r>
              <a:rPr lang="en-US" dirty="0" smtClean="0"/>
              <a:t>Inversion</a:t>
            </a:r>
          </a:p>
          <a:p>
            <a:pPr lvl="1"/>
            <a:r>
              <a:rPr lang="en-US" dirty="0" smtClean="0"/>
              <a:t>Inheritance is inflexible and can creates tightly coupled code</a:t>
            </a:r>
          </a:p>
          <a:p>
            <a:pPr lvl="1"/>
            <a:r>
              <a:rPr lang="en-US" i="1" dirty="0" smtClean="0"/>
              <a:t>Interfaces over inheritance</a:t>
            </a:r>
          </a:p>
          <a:p>
            <a:pPr lvl="2"/>
            <a:r>
              <a:rPr lang="en-US" dirty="0" smtClean="0"/>
              <a:t>Use dependency injection with interfaces to inject behavior</a:t>
            </a:r>
          </a:p>
          <a:p>
            <a:pPr lvl="1"/>
            <a:r>
              <a:rPr lang="en-US" dirty="0" smtClean="0"/>
              <a:t>Avoid </a:t>
            </a:r>
            <a:r>
              <a:rPr lang="en-US" dirty="0"/>
              <a:t>many nested </a:t>
            </a:r>
            <a:r>
              <a:rPr lang="en-US" dirty="0" smtClean="0"/>
              <a:t>Inheritances </a:t>
            </a:r>
            <a:r>
              <a:rPr lang="en-US" dirty="0"/>
              <a:t>but instead compose your classes in bundles where they work together(modules) then compose those modules to make your program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Research </a:t>
            </a:r>
            <a:r>
              <a:rPr lang="en-US" dirty="0"/>
              <a:t>and </a:t>
            </a:r>
            <a:r>
              <a:rPr lang="en-US" dirty="0" smtClean="0"/>
              <a:t>Practice </a:t>
            </a:r>
            <a:r>
              <a:rPr lang="en-US" dirty="0"/>
              <a:t>SOLID Design </a:t>
            </a:r>
            <a:r>
              <a:rPr lang="en-US" dirty="0" smtClean="0"/>
              <a:t>Patterns</a:t>
            </a:r>
          </a:p>
          <a:p>
            <a:pPr marL="344487" lvl="1" indent="0" defTabSz="781050">
              <a:buNone/>
              <a:tabLst>
                <a:tab pos="1828800" algn="l"/>
              </a:tabLst>
            </a:pPr>
            <a:r>
              <a:rPr lang="en-US" dirty="0" smtClean="0"/>
              <a:t>- Strategy</a:t>
            </a:r>
            <a:r>
              <a:rPr lang="en-US" dirty="0"/>
              <a:t>	</a:t>
            </a:r>
            <a:r>
              <a:rPr lang="en-US" dirty="0" smtClean="0"/>
              <a:t>-MVC</a:t>
            </a:r>
            <a:r>
              <a:rPr lang="en-US" dirty="0"/>
              <a:t>	</a:t>
            </a:r>
            <a:r>
              <a:rPr lang="en-US" dirty="0" smtClean="0"/>
              <a:t>- Singleton	- Factory	- Observable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 smtClean="0"/>
              <a:t>Robert Martin’s Clean Code Video Course!!!!</a:t>
            </a:r>
            <a:endParaRPr lang="en-US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://www.oreilly.com/library/view/clean-code/9780134661742</a:t>
            </a:r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SOLID Principles Playlist</a:t>
            </a:r>
            <a:r>
              <a:rPr lang="en-US" sz="2000" dirty="0"/>
              <a:t>: </a:t>
            </a:r>
            <a:endParaRPr lang="en-US" sz="2000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www.youtube.com/watch?v=AEnePs2Evg0&amp;list=PLrhzvIcii6GMQceffIgKCRK98yTm0oolm</a:t>
            </a:r>
            <a:endParaRPr lang="en-US" dirty="0" smtClean="0"/>
          </a:p>
          <a:p>
            <a:r>
              <a:rPr lang="en-US" sz="2000" dirty="0"/>
              <a:t>SOLID Design Patterns Video Course:  </a:t>
            </a:r>
            <a:endParaRPr lang="en-US" sz="2000" dirty="0" smtClean="0"/>
          </a:p>
          <a:p>
            <a:pPr lvl="1"/>
            <a:r>
              <a:rPr lang="en-US" dirty="0" smtClean="0">
                <a:hlinkClick r:id="rId4"/>
              </a:rPr>
              <a:t>https://www.youtube.com/watch?v=v9ejT8FO-7I&amp;list=PLrhzvIcii6GNjpARdnO4ueTUAVR9eMBpc</a:t>
            </a:r>
            <a:endParaRPr lang="en-US" dirty="0"/>
          </a:p>
          <a:p>
            <a:r>
              <a:rPr lang="en-US" sz="2000" dirty="0" smtClean="0"/>
              <a:t>SOLID </a:t>
            </a:r>
            <a:r>
              <a:rPr lang="en-US" sz="2000" dirty="0"/>
              <a:t>Design Patterns </a:t>
            </a:r>
            <a:r>
              <a:rPr lang="en-US" sz="2000" dirty="0" smtClean="0"/>
              <a:t>Reference </a:t>
            </a:r>
            <a:r>
              <a:rPr lang="en-US" sz="2000" dirty="0"/>
              <a:t>material: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://www.dofactory.com/net/design-patterns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://www.tutorialspoint.com/design_pattern/index.htm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/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1030" name="Picture 6" descr="http://civilwartalk.com/attachments/question-mark-jpg.82352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13" y="819004"/>
            <a:ext cx="5221507" cy="52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01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Programming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Can you use all </a:t>
            </a:r>
            <a:r>
              <a:rPr lang="en-US" sz="2800" dirty="0"/>
              <a:t>of these </a:t>
            </a:r>
            <a:r>
              <a:rPr lang="en-US" sz="2800" dirty="0" smtClean="0"/>
              <a:t>OOP </a:t>
            </a:r>
            <a:r>
              <a:rPr lang="en-US" sz="2800" dirty="0"/>
              <a:t>ideas/tools in </a:t>
            </a:r>
            <a:r>
              <a:rPr lang="en-US" sz="2800" dirty="0" smtClean="0"/>
              <a:t>still </a:t>
            </a:r>
            <a:r>
              <a:rPr lang="en-US" sz="2800" dirty="0"/>
              <a:t>write really bad </a:t>
            </a:r>
            <a:r>
              <a:rPr lang="en-US" sz="2800" dirty="0" smtClean="0"/>
              <a:t>code?</a:t>
            </a:r>
            <a:endParaRPr lang="en-US" sz="2400" dirty="0" smtClean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 smtClean="0"/>
          </a:p>
          <a:p>
            <a:pPr marL="0" indent="0" algn="ctr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 smtClean="0"/>
              <a:t>YES</a:t>
            </a:r>
            <a:r>
              <a:rPr lang="en-US" sz="4400" i="1" dirty="0"/>
              <a:t>!</a:t>
            </a:r>
            <a:endParaRPr lang="en-US" sz="440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SOLID?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/>
              <a:t>SOLID</a:t>
            </a:r>
            <a:r>
              <a:rPr lang="en-US" sz="2000" dirty="0"/>
              <a:t> is an acronym for </a:t>
            </a:r>
            <a:r>
              <a:rPr lang="en-US" sz="2000" b="1" dirty="0"/>
              <a:t>5 Dos and Don'ts(Principles) of OOP </a:t>
            </a:r>
            <a:r>
              <a:rPr lang="en-US" sz="2000" dirty="0"/>
              <a:t>that makes writing large amounts of code much </a:t>
            </a:r>
            <a:r>
              <a:rPr lang="en-US" sz="2000" b="1" i="1" dirty="0" smtClean="0"/>
              <a:t>Better</a:t>
            </a:r>
            <a:r>
              <a:rPr lang="en-US" sz="2000" dirty="0" smtClean="0"/>
              <a:t> </a:t>
            </a:r>
            <a:r>
              <a:rPr lang="en-US" sz="2000" dirty="0"/>
              <a:t>and easier</a:t>
            </a:r>
          </a:p>
          <a:p>
            <a:pPr marL="284162" lvl="1" indent="0" defTabSz="520700">
              <a:buNone/>
            </a:pPr>
            <a:r>
              <a:rPr lang="en-US" sz="1800" b="1" dirty="0"/>
              <a:t>S 	</a:t>
            </a:r>
            <a:r>
              <a:rPr lang="en-US" sz="1800" b="1" dirty="0" smtClean="0"/>
              <a:t>- </a:t>
            </a:r>
            <a:r>
              <a:rPr lang="en-US" sz="1800" b="1" dirty="0"/>
              <a:t>Single Responsibility Principle</a:t>
            </a:r>
          </a:p>
          <a:p>
            <a:pPr marL="284162" lvl="1" indent="0" defTabSz="520700">
              <a:buNone/>
            </a:pPr>
            <a:r>
              <a:rPr lang="en-US" sz="1800" b="1" dirty="0" smtClean="0"/>
              <a:t>O	- </a:t>
            </a:r>
            <a:r>
              <a:rPr lang="en-US" sz="1800" b="1" dirty="0"/>
              <a:t>Open/Close Principle</a:t>
            </a:r>
          </a:p>
          <a:p>
            <a:pPr marL="284162" lvl="1" indent="0" defTabSz="520700">
              <a:buNone/>
            </a:pPr>
            <a:r>
              <a:rPr lang="en-US" sz="1800" b="1" dirty="0"/>
              <a:t>L </a:t>
            </a:r>
            <a:r>
              <a:rPr lang="en-US" sz="1800" b="1" dirty="0" smtClean="0"/>
              <a:t>	- </a:t>
            </a:r>
            <a:r>
              <a:rPr lang="en-US" sz="1800" b="1" dirty="0" err="1"/>
              <a:t>Liskov's</a:t>
            </a:r>
            <a:r>
              <a:rPr lang="en-US" sz="1800" b="1" dirty="0"/>
              <a:t> Substitution Principle</a:t>
            </a:r>
          </a:p>
          <a:p>
            <a:pPr marL="284162" lvl="1" indent="0" defTabSz="520700">
              <a:buNone/>
            </a:pPr>
            <a:r>
              <a:rPr lang="en-US" sz="1800" b="1" dirty="0" smtClean="0"/>
              <a:t>I  	- </a:t>
            </a:r>
            <a:r>
              <a:rPr lang="en-US" sz="1800" b="1" dirty="0"/>
              <a:t>Interface Segregation Principle</a:t>
            </a:r>
          </a:p>
          <a:p>
            <a:pPr marL="284162" lvl="1" indent="0" defTabSz="520700">
              <a:buNone/>
            </a:pPr>
            <a:r>
              <a:rPr lang="en-US" sz="1800" b="1" dirty="0"/>
              <a:t>D </a:t>
            </a:r>
            <a:r>
              <a:rPr lang="en-US" sz="1800" b="1" dirty="0" smtClean="0"/>
              <a:t>	- </a:t>
            </a:r>
            <a:r>
              <a:rPr lang="en-US" sz="1800" b="1" dirty="0"/>
              <a:t>Dependency Inversion </a:t>
            </a:r>
            <a:r>
              <a:rPr lang="en-US" sz="1800" b="1" dirty="0" smtClean="0"/>
              <a:t>Principle</a:t>
            </a:r>
          </a:p>
          <a:p>
            <a:pPr defTabSz="520700"/>
            <a:r>
              <a:rPr lang="en-US" sz="2200" dirty="0" smtClean="0">
                <a:latin typeface="Arial" charset="0"/>
              </a:rPr>
              <a:t>What </a:t>
            </a:r>
            <a:r>
              <a:rPr lang="en-US" sz="2200" dirty="0">
                <a:latin typeface="Arial" charset="0"/>
              </a:rPr>
              <a:t>is </a:t>
            </a:r>
            <a:r>
              <a:rPr lang="en-US" sz="2200" b="1" i="1" dirty="0"/>
              <a:t>B</a:t>
            </a:r>
            <a:r>
              <a:rPr lang="en-US" sz="2200" b="1" i="1" dirty="0" smtClean="0"/>
              <a:t>etter</a:t>
            </a:r>
            <a:r>
              <a:rPr lang="en-US" sz="2200" dirty="0" smtClean="0">
                <a:latin typeface="Arial" charset="0"/>
              </a:rPr>
              <a:t>?</a:t>
            </a:r>
            <a:endParaRPr lang="en-US" sz="2200" dirty="0" smtClean="0"/>
          </a:p>
          <a:p>
            <a:pPr lvl="1" defTabSz="520700"/>
            <a:r>
              <a:rPr lang="en-US" sz="1800" b="1" dirty="0" smtClean="0">
                <a:latin typeface="Arial" charset="0"/>
              </a:rPr>
              <a:t>Readability</a:t>
            </a:r>
            <a:r>
              <a:rPr lang="en-US" sz="1800" dirty="0" smtClean="0">
                <a:latin typeface="Arial" charset="0"/>
              </a:rPr>
              <a:t>: </a:t>
            </a:r>
            <a:r>
              <a:rPr lang="en-US" sz="1800" dirty="0">
                <a:latin typeface="Arial" charset="0"/>
              </a:rPr>
              <a:t>People who have never seen your code can quickly understand what is doing and </a:t>
            </a:r>
            <a:r>
              <a:rPr lang="en-US" sz="1800" dirty="0" smtClean="0">
                <a:latin typeface="Arial" charset="0"/>
              </a:rPr>
              <a:t>why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Testability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Your code is </a:t>
            </a:r>
            <a:r>
              <a:rPr lang="en-US" sz="1800" dirty="0" smtClean="0">
                <a:latin typeface="Arial" charset="0"/>
              </a:rPr>
              <a:t>laid </a:t>
            </a:r>
            <a:r>
              <a:rPr lang="en-US" sz="1800" dirty="0">
                <a:latin typeface="Arial" charset="0"/>
              </a:rPr>
              <a:t>out in a way where testing is possible and easy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Extensibility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Changing and adding onto your code is easy and doesn't break everything else in your code in the process</a:t>
            </a:r>
          </a:p>
          <a:p>
            <a:pPr lvl="1" defTabSz="520700"/>
            <a:r>
              <a:rPr lang="en-US" sz="1800" b="1" dirty="0" smtClean="0">
                <a:latin typeface="Arial" charset="0"/>
              </a:rPr>
              <a:t>Reusability</a:t>
            </a:r>
            <a:r>
              <a:rPr lang="en-US" sz="1800" dirty="0">
                <a:latin typeface="Arial" charset="0"/>
              </a:rPr>
              <a:t>:</a:t>
            </a:r>
            <a:r>
              <a:rPr lang="en-US" sz="1800" dirty="0" smtClean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Your code is DRY and usable in other </a:t>
            </a:r>
            <a:r>
              <a:rPr lang="en-US" sz="1800" dirty="0" smtClean="0">
                <a:latin typeface="Arial" charset="0"/>
              </a:rPr>
              <a:t>contexts</a:t>
            </a:r>
            <a:endParaRPr lang="en-US" sz="2000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520700"/>
            <a:endParaRPr lang="en-US" sz="2600" dirty="0" smtClean="0">
              <a:latin typeface="Arial" charset="0"/>
            </a:endParaRPr>
          </a:p>
          <a:p>
            <a:pPr defTabSz="520700"/>
            <a:r>
              <a:rPr lang="en-US" sz="2600" dirty="0" smtClean="0">
                <a:latin typeface="Arial" charset="0"/>
              </a:rPr>
              <a:t>Principles </a:t>
            </a:r>
            <a:r>
              <a:rPr lang="en-US" sz="2600" dirty="0">
                <a:latin typeface="Arial" charset="0"/>
              </a:rPr>
              <a:t>meaning </a:t>
            </a:r>
            <a:r>
              <a:rPr lang="en-US" sz="2600" i="1" dirty="0"/>
              <a:t>S</a:t>
            </a:r>
            <a:r>
              <a:rPr lang="en-US" sz="2600" i="1" dirty="0" smtClean="0"/>
              <a:t>ubjectivity</a:t>
            </a:r>
            <a:r>
              <a:rPr lang="en-US" sz="2600" dirty="0" smtClean="0">
                <a:latin typeface="Arial" charset="0"/>
              </a:rPr>
              <a:t> </a:t>
            </a:r>
          </a:p>
          <a:p>
            <a:pPr lvl="1" defTabSz="520700"/>
            <a:r>
              <a:rPr lang="en-US" sz="2000" dirty="0" smtClean="0">
                <a:latin typeface="Arial" charset="0"/>
              </a:rPr>
              <a:t>Violation of a Principle </a:t>
            </a:r>
            <a:r>
              <a:rPr lang="en-US" sz="2000" dirty="0">
                <a:latin typeface="Arial" charset="0"/>
              </a:rPr>
              <a:t>is often clearer, correct solution varies.</a:t>
            </a:r>
          </a:p>
          <a:p>
            <a:pPr lvl="1" defTabSz="520700"/>
            <a:r>
              <a:rPr lang="en-US" sz="2000" dirty="0">
                <a:latin typeface="Arial" charset="0"/>
              </a:rPr>
              <a:t>Based on context/situation, personal preference, and your </a:t>
            </a:r>
            <a:r>
              <a:rPr lang="en-US" sz="2000" dirty="0" smtClean="0">
                <a:latin typeface="Arial" charset="0"/>
              </a:rPr>
              <a:t>team</a:t>
            </a:r>
          </a:p>
          <a:p>
            <a:pPr lvl="1" defTabSz="520700"/>
            <a:endParaRPr lang="en-US" sz="2000" dirty="0">
              <a:latin typeface="Arial" charset="0"/>
            </a:endParaRPr>
          </a:p>
          <a:p>
            <a:pPr defTabSz="520700"/>
            <a:r>
              <a:rPr lang="en-US" sz="2600" dirty="0" smtClean="0"/>
              <a:t>Examples </a:t>
            </a:r>
            <a:r>
              <a:rPr lang="en-US" sz="2600" dirty="0"/>
              <a:t>Driven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Principles Not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2" t="9287" r="7653" b="10402"/>
          <a:stretch/>
        </p:blipFill>
        <p:spPr>
          <a:xfrm>
            <a:off x="802372" y="819004"/>
            <a:ext cx="7594654" cy="53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purpose classes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should have one, and only one reason(or responsibility) to </a:t>
            </a:r>
            <a:r>
              <a:rPr lang="en-US" dirty="0" smtClean="0"/>
              <a:t>change</a:t>
            </a:r>
          </a:p>
          <a:p>
            <a:r>
              <a:rPr lang="en-US" dirty="0" smtClean="0"/>
              <a:t>Don'ts/Code </a:t>
            </a:r>
            <a:r>
              <a:rPr lang="en-US" dirty="0"/>
              <a:t>Smells:</a:t>
            </a:r>
          </a:p>
          <a:p>
            <a:pPr lvl="1"/>
            <a:r>
              <a:rPr lang="en-US" dirty="0" smtClean="0"/>
              <a:t>God Classes </a:t>
            </a:r>
            <a:r>
              <a:rPr lang="en-US" dirty="0"/>
              <a:t>/ </a:t>
            </a:r>
            <a:r>
              <a:rPr lang="en-US" dirty="0" smtClean="0"/>
              <a:t>Methods </a:t>
            </a:r>
            <a:r>
              <a:rPr lang="en-US" dirty="0"/>
              <a:t>(a class that does everything)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/ </a:t>
            </a:r>
            <a:r>
              <a:rPr lang="en-US" dirty="0" smtClean="0"/>
              <a:t>Method </a:t>
            </a:r>
            <a:r>
              <a:rPr lang="en-US" dirty="0"/>
              <a:t>names that include ‘and’ in them</a:t>
            </a:r>
          </a:p>
          <a:p>
            <a:pPr lvl="1"/>
            <a:r>
              <a:rPr lang="en-US" dirty="0" smtClean="0"/>
              <a:t>Difficulty </a:t>
            </a:r>
            <a:r>
              <a:rPr lang="en-US" dirty="0"/>
              <a:t>identifying single purpose for class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a large number of unit tests to test a single function or class </a:t>
            </a:r>
            <a:endParaRPr lang="en-US" dirty="0" smtClean="0"/>
          </a:p>
          <a:p>
            <a:r>
              <a:rPr lang="en-US" dirty="0" smtClean="0"/>
              <a:t>Dos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Make sure anyone can easily </a:t>
            </a:r>
            <a:r>
              <a:rPr lang="en-US" dirty="0"/>
              <a:t>identify the purpose of the class, its methods, and where it fits into your app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Don’t name a class </a:t>
            </a:r>
            <a:r>
              <a:rPr lang="en-US" dirty="0" smtClean="0"/>
              <a:t>or method with the word 'and' in it, </a:t>
            </a:r>
            <a:r>
              <a:rPr lang="en-US" dirty="0" smtClean="0"/>
              <a:t>but split them </a:t>
            </a:r>
            <a:r>
              <a:rPr lang="en-US" dirty="0" smtClean="0"/>
              <a:t>into two methods or </a:t>
            </a:r>
            <a:r>
              <a:rPr lang="en-US" dirty="0" smtClean="0"/>
              <a:t>classes and make them work together.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DA0552-2A9E-422C-AE75-E73E6BFC0CC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Proprietary and confidential to Daugherty Business Solutions.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1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ugherty Template">
  <a:themeElements>
    <a:clrScheme name="Daugherty PowerPoint 2013">
      <a:dk1>
        <a:sysClr val="windowText" lastClr="000000"/>
      </a:dk1>
      <a:lt1>
        <a:sysClr val="window" lastClr="FFFFFF"/>
      </a:lt1>
      <a:dk2>
        <a:srgbClr val="4C4545"/>
      </a:dk2>
      <a:lt2>
        <a:srgbClr val="CCD1B9"/>
      </a:lt2>
      <a:accent1>
        <a:srgbClr val="987424"/>
      </a:accent1>
      <a:accent2>
        <a:srgbClr val="95997E"/>
      </a:accent2>
      <a:accent3>
        <a:srgbClr val="CCD1B9"/>
      </a:accent3>
      <a:accent4>
        <a:srgbClr val="997200"/>
      </a:accent4>
      <a:accent5>
        <a:srgbClr val="BDB9A9"/>
      </a:accent5>
      <a:accent6>
        <a:srgbClr val="6F777D"/>
      </a:accent6>
      <a:hlink>
        <a:srgbClr val="CC9900"/>
      </a:hlink>
      <a:folHlink>
        <a:srgbClr val="C0C0C0"/>
      </a:folHlink>
    </a:clrScheme>
    <a:fontScheme name="Daugherty 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alpha val="43000"/>
          </a:schemeClr>
        </a:solidFill>
        <a:ln w="12700">
          <a:solidFill>
            <a:schemeClr val="accent3">
              <a:lumMod val="75000"/>
            </a:schemeClr>
          </a:solidFill>
        </a:ln>
        <a:effectLst>
          <a:outerShdw blurRad="152400" dist="152400" dir="2580000" rotWithShape="0">
            <a:schemeClr val="accent3">
              <a:lumMod val="50000"/>
              <a:alpha val="38000"/>
            </a:schemeClr>
          </a:outerShdw>
        </a:effectLst>
        <a:scene3d>
          <a:camera prst="orthographicFront"/>
          <a:lightRig rig="soft" dir="t"/>
        </a:scene3d>
        <a:sp3d>
          <a:bevelT w="88900" h="88900"/>
          <a:bevelB w="0" h="0"/>
        </a:sp3d>
      </a:spPr>
      <a:bodyPr rtlCol="0" anchor="ctr"/>
      <a:lstStyle>
        <a:defPPr algn="ctr">
          <a:defRPr sz="1400" b="1" dirty="0">
            <a:solidFill>
              <a:srgbClr val="303222"/>
            </a:solidFill>
            <a:latin typeface="Calibri" pitchFamily="34" charset="0"/>
            <a:cs typeface="Calibri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 bwMode="auto">
        <a:noFill/>
        <a:ln w="12700">
          <a:solidFill>
            <a:schemeClr val="tx1"/>
          </a:solidFill>
          <a:miter lim="800000"/>
          <a:headEnd type="none" w="sm" len="sm"/>
          <a:tailEnd type="triangle" w="sm" len="sm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lnSpc>
            <a:spcPts val="1000"/>
          </a:lnSpc>
          <a:defRPr sz="1400" b="1" i="1" dirty="0" smtClean="0">
            <a:solidFill>
              <a:srgbClr val="5D4717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BS Training Library" ma:contentTypeID="0x01010062085FB44562C84DA90EC178B1662D07004A4507E0375F9A45A3AC791B7B95769F" ma:contentTypeVersion="3" ma:contentTypeDescription="Content type used to organize Training Materials" ma:contentTypeScope="" ma:versionID="4580fa47a77ee0d421e8e208e04f68c4">
  <xsd:schema xmlns:xsd="http://www.w3.org/2001/XMLSchema" xmlns:xs="http://www.w3.org/2001/XMLSchema" xmlns:p="http://schemas.microsoft.com/office/2006/metadata/properties" xmlns:ns2="7d6d6200-ad71-4931-8337-96be4ca5a7c2" xmlns:ns3="f62dfc17-ca58-4170-a2d8-6aa1f87e1758" xmlns:ns4="81ef3098-537b-4fe7-959b-a663e7648960" targetNamespace="http://schemas.microsoft.com/office/2006/metadata/properties" ma:root="true" ma:fieldsID="8d248b7a43d75ea8689d02e50f86273a" ns2:_="" ns3:_="" ns4:_="">
    <xsd:import namespace="7d6d6200-ad71-4931-8337-96be4ca5a7c2"/>
    <xsd:import namespace="f62dfc17-ca58-4170-a2d8-6aa1f87e1758"/>
    <xsd:import namespace="81ef3098-537b-4fe7-959b-a663e7648960"/>
    <xsd:element name="properties">
      <xsd:complexType>
        <xsd:sequence>
          <xsd:element name="documentManagement">
            <xsd:complexType>
              <xsd:all>
                <xsd:element ref="ns2:k6d1b2d2924a40669be51c521985c7e7" minOccurs="0"/>
                <xsd:element ref="ns2:TaxCatchAll" minOccurs="0"/>
                <xsd:element ref="ns2:TaxCatchAllLabel" minOccurs="0"/>
                <xsd:element ref="ns3:h6f49a5a0f0341aaaf529d075b7ba2e1" minOccurs="0"/>
                <xsd:element ref="ns3:obb52d79c94f43889ba6cca660a82eb8" minOccurs="0"/>
                <xsd:element ref="ns3:n569b8d9ca4d4e078f6d43c6486e2c7b" minOccurs="0"/>
                <xsd:element ref="ns4:Course_x0020_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d6200-ad71-4931-8337-96be4ca5a7c2" elementFormDefault="qualified">
    <xsd:import namespace="http://schemas.microsoft.com/office/2006/documentManagement/types"/>
    <xsd:import namespace="http://schemas.microsoft.com/office/infopath/2007/PartnerControls"/>
    <xsd:element name="k6d1b2d2924a40669be51c521985c7e7" ma:index="8" nillable="true" ma:taxonomy="true" ma:internalName="k6d1b2d2924a40669be51c521985c7e7" ma:taxonomyFieldName="Branch" ma:displayName="Branch" ma:default="" ma:fieldId="{46d1b2d2-924a-4066-9be5-1c521985c7e7}" ma:taxonomyMulti="true" ma:sspId="524bf7b0-f428-4078-aa0d-ffa945fb5973" ma:termSetId="3b65ed4b-fa55-4c84-a449-753ddd472d5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e7df118f-0714-4be5-80a5-164830b4e9db}" ma:internalName="TaxCatchAll" ma:showField="CatchAllData" ma:web="f62dfc17-ca58-4170-a2d8-6aa1f87e17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e7df118f-0714-4be5-80a5-164830b4e9db}" ma:internalName="TaxCatchAllLabel" ma:readOnly="true" ma:showField="CatchAllDataLabel" ma:web="f62dfc17-ca58-4170-a2d8-6aa1f87e17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dfc17-ca58-4170-a2d8-6aa1f87e1758" elementFormDefault="qualified">
    <xsd:import namespace="http://schemas.microsoft.com/office/2006/documentManagement/types"/>
    <xsd:import namespace="http://schemas.microsoft.com/office/infopath/2007/PartnerControls"/>
    <xsd:element name="h6f49a5a0f0341aaaf529d075b7ba2e1" ma:index="12" nillable="true" ma:taxonomy="true" ma:internalName="h6f49a5a0f0341aaaf529d075b7ba2e1" ma:taxonomyFieldName="Training_x0020_Topics" ma:displayName="Training Topics" ma:default="" ma:fieldId="{16f49a5a-0f03-41aa-af52-9d075b7ba2e1}" ma:taxonomyMulti="true" ma:sspId="524bf7b0-f428-4078-aa0d-ffa945fb5973" ma:termSetId="09f1c7c8-b6cf-4637-acfd-16a4785c08f8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obb52d79c94f43889ba6cca660a82eb8" ma:index="14" nillable="true" ma:taxonomy="true" ma:internalName="obb52d79c94f43889ba6cca660a82eb8" ma:taxonomyFieldName="Training_x0020__x0028_Technology_x002F_Tool_x0029_" ma:displayName="Training (Technology/Tool)" ma:default="" ma:fieldId="{8bb52d79-c94f-4388-9ba6-cca660a82eb8}" ma:sspId="524bf7b0-f428-4078-aa0d-ffa945fb5973" ma:termSetId="e5f2cc75-a63a-4087-9e41-e07d7cd1b5d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569b8d9ca4d4e078f6d43c6486e2c7b" ma:index="16" nillable="true" ma:taxonomy="true" ma:internalName="n569b8d9ca4d4e078f6d43c6486e2c7b" ma:taxonomyFieldName="Training_x0020__x0028_Development_x002F_Language_x0029_" ma:displayName="Training (Development/Language)" ma:default="" ma:fieldId="{7569b8d9-ca4d-4e07-8f6d-43c6486e2c7b}" ma:sspId="524bf7b0-f428-4078-aa0d-ffa945fb5973" ma:termSetId="dee27103-6bf9-41f7-9975-db9e4cb854a5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f3098-537b-4fe7-959b-a663e7648960" elementFormDefault="qualified">
    <xsd:import namespace="http://schemas.microsoft.com/office/2006/documentManagement/types"/>
    <xsd:import namespace="http://schemas.microsoft.com/office/infopath/2007/PartnerControls"/>
    <xsd:element name="Course_x0020_Name" ma:index="18" nillable="true" ma:displayName="Course Name" ma:list="{e4a8713a-c703-49a9-ab31-bbd0c6a2d2a0}" ma:internalName="Course_x0020_Name" ma:showField="I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b52d79c94f43889ba6cca660a82eb8 xmlns="f62dfc17-ca58-4170-a2d8-6aa1f87e1758">
      <Terms xmlns="http://schemas.microsoft.com/office/infopath/2007/PartnerControls"/>
    </obb52d79c94f43889ba6cca660a82eb8>
    <n569b8d9ca4d4e078f6d43c6486e2c7b xmlns="f62dfc17-ca58-4170-a2d8-6aa1f87e1758">
      <Terms xmlns="http://schemas.microsoft.com/office/infopath/2007/PartnerControls"/>
    </n569b8d9ca4d4e078f6d43c6486e2c7b>
    <Course_x0020_Name xmlns="81ef3098-537b-4fe7-959b-a663e7648960">
      <Value>1447</Value>
    </Course_x0020_Name>
    <TaxCatchAll xmlns="7d6d6200-ad71-4931-8337-96be4ca5a7c2"/>
    <k6d1b2d2924a40669be51c521985c7e7 xmlns="7d6d6200-ad71-4931-8337-96be4ca5a7c2">
      <Terms xmlns="http://schemas.microsoft.com/office/infopath/2007/PartnerControls"/>
    </k6d1b2d2924a40669be51c521985c7e7>
    <h6f49a5a0f0341aaaf529d075b7ba2e1 xmlns="f62dfc17-ca58-4170-a2d8-6aa1f87e1758">
      <Terms xmlns="http://schemas.microsoft.com/office/infopath/2007/PartnerControls"/>
    </h6f49a5a0f0341aaaf529d075b7ba2e1>
  </documentManagement>
</p:properties>
</file>

<file path=customXml/itemProps1.xml><?xml version="1.0" encoding="utf-8"?>
<ds:datastoreItem xmlns:ds="http://schemas.openxmlformats.org/officeDocument/2006/customXml" ds:itemID="{EEC882B7-FBDB-4B9E-B453-1756A138DB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96C66F-3CE4-4ACF-8588-4C67328F54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6d6200-ad71-4931-8337-96be4ca5a7c2"/>
    <ds:schemaRef ds:uri="f62dfc17-ca58-4170-a2d8-6aa1f87e1758"/>
    <ds:schemaRef ds:uri="81ef3098-537b-4fe7-959b-a663e76489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F5ECEB-EBCA-4714-9120-69098A37B4C4}">
  <ds:schemaRefs>
    <ds:schemaRef ds:uri="http://schemas.microsoft.com/office/infopath/2007/PartnerControls"/>
    <ds:schemaRef ds:uri="f62dfc17-ca58-4170-a2d8-6aa1f87e1758"/>
    <ds:schemaRef ds:uri="http://schemas.microsoft.com/office/2006/documentManagement/types"/>
    <ds:schemaRef ds:uri="7d6d6200-ad71-4931-8337-96be4ca5a7c2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81ef3098-537b-4fe7-959b-a663e764896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136434</TotalTime>
  <Words>1756</Words>
  <Application>Microsoft Office PowerPoint</Application>
  <PresentationFormat>On-screen Show (4:3)</PresentationFormat>
  <Paragraphs>342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Tahoma</vt:lpstr>
      <vt:lpstr>Wingdings</vt:lpstr>
      <vt:lpstr>Daugherty Template</vt:lpstr>
      <vt:lpstr>SOLID Principles</vt:lpstr>
      <vt:lpstr>Quick Question…</vt:lpstr>
      <vt:lpstr>Object Oriented Programming Review</vt:lpstr>
      <vt:lpstr>Object Oriented Programming Review</vt:lpstr>
      <vt:lpstr>Object Oriented Programming Review</vt:lpstr>
      <vt:lpstr>What is SOLID?</vt:lpstr>
      <vt:lpstr>What is SOLID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Open / Closed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Liskov’s Substitution Principle</vt:lpstr>
      <vt:lpstr>Interface Segregation Principle</vt:lpstr>
      <vt:lpstr>Interface Segregation Principle</vt:lpstr>
      <vt:lpstr>Interface Segregation Principle</vt:lpstr>
      <vt:lpstr>Dependency Inversion Principle</vt:lpstr>
      <vt:lpstr>Dependency Inversion Principle</vt:lpstr>
      <vt:lpstr>Dependency Inversion Principle</vt:lpstr>
      <vt:lpstr>Dependency Inversion Principle</vt:lpstr>
      <vt:lpstr>How Does Do the SOLID?:    </vt:lpstr>
      <vt:lpstr>How Does Do the SOLID?:    </vt:lpstr>
      <vt:lpstr>How Does Do the SOLID?:    </vt:lpstr>
      <vt:lpstr>How Does Do the SOLID?:    </vt:lpstr>
      <vt:lpstr>Resources</vt:lpstr>
      <vt:lpstr>Demo / Questions</vt:lpstr>
    </vt:vector>
  </TitlesOfParts>
  <Company>Daugherty Business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Daugherty Business Solutions</dc:title>
  <dc:subject>Mobile Computing</dc:subject>
  <dc:creator>Sarah Raischel</dc:creator>
  <cp:lastModifiedBy>Wood, Jonathan (STL)</cp:lastModifiedBy>
  <cp:revision>4550</cp:revision>
  <cp:lastPrinted>2013-04-08T20:49:23Z</cp:lastPrinted>
  <dcterms:created xsi:type="dcterms:W3CDTF">2002-08-12T18:02:57Z</dcterms:created>
  <dcterms:modified xsi:type="dcterms:W3CDTF">2018-05-16T18:31:58Z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0x01010062085FB44562C84DA90EC178B1662D07004A4507E0375F9A45A3AC791B7B95769F</vt:lpwstr>
  </property>
</Properties>
</file>